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29"/>
  </p:notesMasterIdLst>
  <p:handoutMasterIdLst>
    <p:handoutMasterId r:id="rId30"/>
  </p:handoutMasterIdLst>
  <p:sldIdLst>
    <p:sldId id="256" r:id="rId3"/>
    <p:sldId id="260" r:id="rId4"/>
    <p:sldId id="307" r:id="rId5"/>
    <p:sldId id="295" r:id="rId6"/>
    <p:sldId id="308" r:id="rId7"/>
    <p:sldId id="275" r:id="rId8"/>
    <p:sldId id="276" r:id="rId9"/>
    <p:sldId id="294" r:id="rId10"/>
    <p:sldId id="273" r:id="rId11"/>
    <p:sldId id="298" r:id="rId12"/>
    <p:sldId id="297" r:id="rId13"/>
    <p:sldId id="301" r:id="rId14"/>
    <p:sldId id="283" r:id="rId15"/>
    <p:sldId id="302" r:id="rId16"/>
    <p:sldId id="309" r:id="rId17"/>
    <p:sldId id="274" r:id="rId18"/>
    <p:sldId id="286" r:id="rId19"/>
    <p:sldId id="292" r:id="rId20"/>
    <p:sldId id="306" r:id="rId21"/>
    <p:sldId id="263" r:id="rId22"/>
    <p:sldId id="303" r:id="rId23"/>
    <p:sldId id="311" r:id="rId24"/>
    <p:sldId id="310" r:id="rId25"/>
    <p:sldId id="288" r:id="rId26"/>
    <p:sldId id="305" r:id="rId27"/>
    <p:sldId id="258" r:id="rId28"/>
  </p:sldIdLst>
  <p:sldSz cx="9144000" cy="6858000" type="screen4x3"/>
  <p:notesSz cx="6735763" cy="9866313"/>
  <p:custDataLst>
    <p:tags r:id="rId32"/>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vi Kaukko" initials="MK" lastIdx="3" clrIdx="0">
    <p:extLst>
      <p:ext uri="{19B8F6BF-5375-455C-9EA6-DF929625EA0E}">
        <p15:presenceInfo xmlns:p15="http://schemas.microsoft.com/office/powerpoint/2012/main" xmlns="" userId="S-1-5-21-948756243-734778046-674738317-9799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3" autoAdjust="0"/>
    <p:restoredTop sz="98331" autoAdjust="0"/>
  </p:normalViewPr>
  <p:slideViewPr>
    <p:cSldViewPr>
      <p:cViewPr varScale="1">
        <p:scale>
          <a:sx n="128" d="100"/>
          <a:sy n="128" d="100"/>
        </p:scale>
        <p:origin x="-2608" y="-11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tags" Target="tags/tag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commentAuthors" Target="commentAuthors.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875C4A-3A0F-4C15-A1B9-DFC930B0389E}"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GB"/>
        </a:p>
      </dgm:t>
    </dgm:pt>
    <dgm:pt modelId="{86F5EEDB-FAA1-4BFC-BD4B-AED957A21CAC}">
      <dgm:prSet phldrT="[Text]" custT="1"/>
      <dgm:spPr/>
      <dgm:t>
        <a:bodyPr/>
        <a:lstStyle/>
        <a:p>
          <a:r>
            <a:rPr lang="fi-FI" sz="1600" dirty="0" smtClean="0"/>
            <a:t>Action</a:t>
          </a:r>
          <a:endParaRPr lang="en-GB" sz="1000" dirty="0"/>
        </a:p>
      </dgm:t>
    </dgm:pt>
    <dgm:pt modelId="{B3ED7D75-E0AE-478F-9F90-23116C6CD5ED}" type="parTrans" cxnId="{DA5323AD-24C1-40EE-B6EC-0DAC32510FD9}">
      <dgm:prSet/>
      <dgm:spPr/>
      <dgm:t>
        <a:bodyPr/>
        <a:lstStyle/>
        <a:p>
          <a:endParaRPr lang="en-GB"/>
        </a:p>
      </dgm:t>
    </dgm:pt>
    <dgm:pt modelId="{E7452E3C-3DE6-492A-AF3C-6EC52836CF71}" type="sibTrans" cxnId="{DA5323AD-24C1-40EE-B6EC-0DAC32510FD9}">
      <dgm:prSet/>
      <dgm:spPr/>
      <dgm:t>
        <a:bodyPr/>
        <a:lstStyle/>
        <a:p>
          <a:endParaRPr lang="en-GB"/>
        </a:p>
      </dgm:t>
    </dgm:pt>
    <dgm:pt modelId="{0F5B7C91-A30C-4633-AC08-BA57F60C0C8B}">
      <dgm:prSet phldrT="[Text]" custT="1"/>
      <dgm:spPr/>
      <dgm:t>
        <a:bodyPr/>
        <a:lstStyle/>
        <a:p>
          <a:r>
            <a:rPr lang="en-GB" sz="1400" dirty="0" smtClean="0"/>
            <a:t>Knowledge</a:t>
          </a:r>
          <a:endParaRPr lang="en-GB" sz="1000" dirty="0"/>
        </a:p>
      </dgm:t>
    </dgm:pt>
    <dgm:pt modelId="{1F455A7A-535B-4C8B-BDE4-4680AA71EA28}" type="parTrans" cxnId="{8E9E8C15-C353-47A2-B211-552ABFF84226}">
      <dgm:prSet/>
      <dgm:spPr/>
      <dgm:t>
        <a:bodyPr/>
        <a:lstStyle/>
        <a:p>
          <a:endParaRPr lang="en-GB"/>
        </a:p>
      </dgm:t>
    </dgm:pt>
    <dgm:pt modelId="{04D455DA-11DA-4742-8248-35397EA512E1}" type="sibTrans" cxnId="{8E9E8C15-C353-47A2-B211-552ABFF84226}">
      <dgm:prSet/>
      <dgm:spPr/>
      <dgm:t>
        <a:bodyPr/>
        <a:lstStyle/>
        <a:p>
          <a:endParaRPr lang="en-GB"/>
        </a:p>
      </dgm:t>
    </dgm:pt>
    <dgm:pt modelId="{0BCDA48F-C754-48F4-9865-4B097DC56957}">
      <dgm:prSet phldrT="[Text]"/>
      <dgm:spPr/>
      <dgm:t>
        <a:bodyPr/>
        <a:lstStyle/>
        <a:p>
          <a:r>
            <a:rPr lang="fi-FI" dirty="0" smtClean="0"/>
            <a:t>Reflection</a:t>
          </a:r>
          <a:endParaRPr lang="en-GB" dirty="0"/>
        </a:p>
      </dgm:t>
    </dgm:pt>
    <dgm:pt modelId="{22DCD3AF-9419-4FF2-B7A9-B235316D4739}" type="parTrans" cxnId="{6C545B33-AF0F-4968-AD7C-4F49006E6277}">
      <dgm:prSet/>
      <dgm:spPr/>
      <dgm:t>
        <a:bodyPr/>
        <a:lstStyle/>
        <a:p>
          <a:endParaRPr lang="en-GB"/>
        </a:p>
      </dgm:t>
    </dgm:pt>
    <dgm:pt modelId="{E6AA7A51-CE56-43E9-8303-80A234427765}" type="sibTrans" cxnId="{6C545B33-AF0F-4968-AD7C-4F49006E6277}">
      <dgm:prSet/>
      <dgm:spPr/>
      <dgm:t>
        <a:bodyPr/>
        <a:lstStyle/>
        <a:p>
          <a:endParaRPr lang="en-GB"/>
        </a:p>
      </dgm:t>
    </dgm:pt>
    <dgm:pt modelId="{1C623C6A-22C0-4E2E-9ABB-A793E26D23C2}">
      <dgm:prSet phldrT="[Text]"/>
      <dgm:spPr/>
      <dgm:t>
        <a:bodyPr/>
        <a:lstStyle/>
        <a:p>
          <a:r>
            <a:rPr lang="fi-FI" dirty="0" err="1" smtClean="0"/>
            <a:t>Praxis</a:t>
          </a:r>
          <a:endParaRPr lang="en-GB" dirty="0"/>
        </a:p>
      </dgm:t>
    </dgm:pt>
    <dgm:pt modelId="{C7E4F547-B778-4E5E-9256-3FFD766E8510}" type="parTrans" cxnId="{D2C1880A-583E-42CD-ACEE-4D2D96CB06C1}">
      <dgm:prSet/>
      <dgm:spPr/>
      <dgm:t>
        <a:bodyPr/>
        <a:lstStyle/>
        <a:p>
          <a:endParaRPr lang="en-GB"/>
        </a:p>
      </dgm:t>
    </dgm:pt>
    <dgm:pt modelId="{86724967-7CDF-4F44-B144-C4D700B44994}" type="sibTrans" cxnId="{D2C1880A-583E-42CD-ACEE-4D2D96CB06C1}">
      <dgm:prSet/>
      <dgm:spPr/>
      <dgm:t>
        <a:bodyPr/>
        <a:lstStyle/>
        <a:p>
          <a:endParaRPr lang="en-GB"/>
        </a:p>
      </dgm:t>
    </dgm:pt>
    <dgm:pt modelId="{8680C254-DF4C-4A1B-A431-1435CA06B4A3}" type="pres">
      <dgm:prSet presAssocID="{68875C4A-3A0F-4C15-A1B9-DFC930B0389E}" presName="Name0" presStyleCnt="0">
        <dgm:presLayoutVars>
          <dgm:chMax val="4"/>
          <dgm:resizeHandles val="exact"/>
        </dgm:presLayoutVars>
      </dgm:prSet>
      <dgm:spPr/>
      <dgm:t>
        <a:bodyPr/>
        <a:lstStyle/>
        <a:p>
          <a:endParaRPr lang="en-GB"/>
        </a:p>
      </dgm:t>
    </dgm:pt>
    <dgm:pt modelId="{AF260F96-CE21-4FF0-9628-56C50156D377}" type="pres">
      <dgm:prSet presAssocID="{68875C4A-3A0F-4C15-A1B9-DFC930B0389E}" presName="ellipse" presStyleLbl="trBgShp" presStyleIdx="0" presStyleCnt="1"/>
      <dgm:spPr/>
    </dgm:pt>
    <dgm:pt modelId="{06B7BD86-DB3A-4751-8AAA-7CA1353427F9}" type="pres">
      <dgm:prSet presAssocID="{68875C4A-3A0F-4C15-A1B9-DFC930B0389E}" presName="arrow1" presStyleLbl="fgShp" presStyleIdx="0" presStyleCnt="1"/>
      <dgm:spPr/>
    </dgm:pt>
    <dgm:pt modelId="{390BFB26-7A65-473A-BC6B-F8B15FCF1651}" type="pres">
      <dgm:prSet presAssocID="{68875C4A-3A0F-4C15-A1B9-DFC930B0389E}" presName="rectangle" presStyleLbl="revTx" presStyleIdx="0" presStyleCnt="1">
        <dgm:presLayoutVars>
          <dgm:bulletEnabled val="1"/>
        </dgm:presLayoutVars>
      </dgm:prSet>
      <dgm:spPr/>
      <dgm:t>
        <a:bodyPr/>
        <a:lstStyle/>
        <a:p>
          <a:endParaRPr lang="en-GB"/>
        </a:p>
      </dgm:t>
    </dgm:pt>
    <dgm:pt modelId="{9470B2DC-11DD-44DA-AD87-55A9053D9F10}" type="pres">
      <dgm:prSet presAssocID="{0F5B7C91-A30C-4633-AC08-BA57F60C0C8B}" presName="item1" presStyleLbl="node1" presStyleIdx="0" presStyleCnt="3" custScaleX="137423" custScaleY="127021">
        <dgm:presLayoutVars>
          <dgm:bulletEnabled val="1"/>
        </dgm:presLayoutVars>
      </dgm:prSet>
      <dgm:spPr/>
      <dgm:t>
        <a:bodyPr/>
        <a:lstStyle/>
        <a:p>
          <a:endParaRPr lang="en-GB"/>
        </a:p>
      </dgm:t>
    </dgm:pt>
    <dgm:pt modelId="{DBD3938A-6BF8-4787-88AB-CE2C0A75D5F3}" type="pres">
      <dgm:prSet presAssocID="{0BCDA48F-C754-48F4-9865-4B097DC56957}" presName="item2" presStyleLbl="node1" presStyleIdx="1" presStyleCnt="3" custScaleX="153564" custScaleY="130447">
        <dgm:presLayoutVars>
          <dgm:bulletEnabled val="1"/>
        </dgm:presLayoutVars>
      </dgm:prSet>
      <dgm:spPr/>
      <dgm:t>
        <a:bodyPr/>
        <a:lstStyle/>
        <a:p>
          <a:endParaRPr lang="en-GB"/>
        </a:p>
      </dgm:t>
    </dgm:pt>
    <dgm:pt modelId="{9BB40E1D-92DF-470E-A926-F743F07644B5}" type="pres">
      <dgm:prSet presAssocID="{1C623C6A-22C0-4E2E-9ABB-A793E26D23C2}" presName="item3" presStyleLbl="node1" presStyleIdx="2" presStyleCnt="3" custScaleX="138977" custScaleY="106566" custLinFactNeighborX="32209" custLinFactNeighborY="17251">
        <dgm:presLayoutVars>
          <dgm:bulletEnabled val="1"/>
        </dgm:presLayoutVars>
      </dgm:prSet>
      <dgm:spPr/>
      <dgm:t>
        <a:bodyPr/>
        <a:lstStyle/>
        <a:p>
          <a:endParaRPr lang="en-GB"/>
        </a:p>
      </dgm:t>
    </dgm:pt>
    <dgm:pt modelId="{EEFA7A8E-4717-4527-9DF1-E608CF4F8B60}" type="pres">
      <dgm:prSet presAssocID="{68875C4A-3A0F-4C15-A1B9-DFC930B0389E}" presName="funnel" presStyleLbl="trAlignAcc1" presStyleIdx="0" presStyleCnt="1" custLinFactNeighborX="3065" custLinFactNeighborY="6572"/>
      <dgm:spPr/>
    </dgm:pt>
  </dgm:ptLst>
  <dgm:cxnLst>
    <dgm:cxn modelId="{D2C1880A-583E-42CD-ACEE-4D2D96CB06C1}" srcId="{68875C4A-3A0F-4C15-A1B9-DFC930B0389E}" destId="{1C623C6A-22C0-4E2E-9ABB-A793E26D23C2}" srcOrd="3" destOrd="0" parTransId="{C7E4F547-B778-4E5E-9256-3FFD766E8510}" sibTransId="{86724967-7CDF-4F44-B144-C4D700B44994}"/>
    <dgm:cxn modelId="{092A47EC-1728-4E40-842E-E2DBE43ED897}" type="presOf" srcId="{86F5EEDB-FAA1-4BFC-BD4B-AED957A21CAC}" destId="{9BB40E1D-92DF-470E-A926-F743F07644B5}" srcOrd="0" destOrd="0" presId="urn:microsoft.com/office/officeart/2005/8/layout/funnel1"/>
    <dgm:cxn modelId="{1A801655-3CA5-4EE0-B457-699B59BF9D42}" type="presOf" srcId="{0F5B7C91-A30C-4633-AC08-BA57F60C0C8B}" destId="{DBD3938A-6BF8-4787-88AB-CE2C0A75D5F3}" srcOrd="0" destOrd="0" presId="urn:microsoft.com/office/officeart/2005/8/layout/funnel1"/>
    <dgm:cxn modelId="{F381D00F-C97A-4788-834A-C47E1CD0A09D}" type="presOf" srcId="{68875C4A-3A0F-4C15-A1B9-DFC930B0389E}" destId="{8680C254-DF4C-4A1B-A431-1435CA06B4A3}" srcOrd="0" destOrd="0" presId="urn:microsoft.com/office/officeart/2005/8/layout/funnel1"/>
    <dgm:cxn modelId="{604E082F-3A7C-48EB-A0A4-92F9FB9232A8}" type="presOf" srcId="{1C623C6A-22C0-4E2E-9ABB-A793E26D23C2}" destId="{390BFB26-7A65-473A-BC6B-F8B15FCF1651}" srcOrd="0" destOrd="0" presId="urn:microsoft.com/office/officeart/2005/8/layout/funnel1"/>
    <dgm:cxn modelId="{8E9E8C15-C353-47A2-B211-552ABFF84226}" srcId="{68875C4A-3A0F-4C15-A1B9-DFC930B0389E}" destId="{0F5B7C91-A30C-4633-AC08-BA57F60C0C8B}" srcOrd="1" destOrd="0" parTransId="{1F455A7A-535B-4C8B-BDE4-4680AA71EA28}" sibTransId="{04D455DA-11DA-4742-8248-35397EA512E1}"/>
    <dgm:cxn modelId="{DA5323AD-24C1-40EE-B6EC-0DAC32510FD9}" srcId="{68875C4A-3A0F-4C15-A1B9-DFC930B0389E}" destId="{86F5EEDB-FAA1-4BFC-BD4B-AED957A21CAC}" srcOrd="0" destOrd="0" parTransId="{B3ED7D75-E0AE-478F-9F90-23116C6CD5ED}" sibTransId="{E7452E3C-3DE6-492A-AF3C-6EC52836CF71}"/>
    <dgm:cxn modelId="{CA125DCF-237A-472B-A0AD-DFB88AEF4AF2}" type="presOf" srcId="{0BCDA48F-C754-48F4-9865-4B097DC56957}" destId="{9470B2DC-11DD-44DA-AD87-55A9053D9F10}" srcOrd="0" destOrd="0" presId="urn:microsoft.com/office/officeart/2005/8/layout/funnel1"/>
    <dgm:cxn modelId="{6C545B33-AF0F-4968-AD7C-4F49006E6277}" srcId="{68875C4A-3A0F-4C15-A1B9-DFC930B0389E}" destId="{0BCDA48F-C754-48F4-9865-4B097DC56957}" srcOrd="2" destOrd="0" parTransId="{22DCD3AF-9419-4FF2-B7A9-B235316D4739}" sibTransId="{E6AA7A51-CE56-43E9-8303-80A234427765}"/>
    <dgm:cxn modelId="{5C1292FF-A39A-4A2E-BB72-16B7F775C6FE}" type="presParOf" srcId="{8680C254-DF4C-4A1B-A431-1435CA06B4A3}" destId="{AF260F96-CE21-4FF0-9628-56C50156D377}" srcOrd="0" destOrd="0" presId="urn:microsoft.com/office/officeart/2005/8/layout/funnel1"/>
    <dgm:cxn modelId="{884E2268-A6B4-4EFE-BC4F-BCC500910C81}" type="presParOf" srcId="{8680C254-DF4C-4A1B-A431-1435CA06B4A3}" destId="{06B7BD86-DB3A-4751-8AAA-7CA1353427F9}" srcOrd="1" destOrd="0" presId="urn:microsoft.com/office/officeart/2005/8/layout/funnel1"/>
    <dgm:cxn modelId="{71340F9A-88FC-4ECF-B473-D948A310CE81}" type="presParOf" srcId="{8680C254-DF4C-4A1B-A431-1435CA06B4A3}" destId="{390BFB26-7A65-473A-BC6B-F8B15FCF1651}" srcOrd="2" destOrd="0" presId="urn:microsoft.com/office/officeart/2005/8/layout/funnel1"/>
    <dgm:cxn modelId="{6EB17B1C-159F-4BC7-966A-077111215A7F}" type="presParOf" srcId="{8680C254-DF4C-4A1B-A431-1435CA06B4A3}" destId="{9470B2DC-11DD-44DA-AD87-55A9053D9F10}" srcOrd="3" destOrd="0" presId="urn:microsoft.com/office/officeart/2005/8/layout/funnel1"/>
    <dgm:cxn modelId="{35CD302A-2F6B-4BB7-8CDE-E85486ED281E}" type="presParOf" srcId="{8680C254-DF4C-4A1B-A431-1435CA06B4A3}" destId="{DBD3938A-6BF8-4787-88AB-CE2C0A75D5F3}" srcOrd="4" destOrd="0" presId="urn:microsoft.com/office/officeart/2005/8/layout/funnel1"/>
    <dgm:cxn modelId="{26541FB0-B536-45B9-8F3F-33CCE717FC23}" type="presParOf" srcId="{8680C254-DF4C-4A1B-A431-1435CA06B4A3}" destId="{9BB40E1D-92DF-470E-A926-F743F07644B5}" srcOrd="5" destOrd="0" presId="urn:microsoft.com/office/officeart/2005/8/layout/funnel1"/>
    <dgm:cxn modelId="{B85836EB-0C40-4FD2-8594-A508AE7067B7}" type="presParOf" srcId="{8680C254-DF4C-4A1B-A431-1435CA06B4A3}" destId="{EEFA7A8E-4717-4527-9DF1-E608CF4F8B60}"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260F96-CE21-4FF0-9628-56C50156D377}">
      <dsp:nvSpPr>
        <dsp:cNvPr id="0" name=""/>
        <dsp:cNvSpPr/>
      </dsp:nvSpPr>
      <dsp:spPr>
        <a:xfrm>
          <a:off x="729711" y="111162"/>
          <a:ext cx="2206145" cy="76616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B7BD86-DB3A-4751-8AAA-7CA1353427F9}">
      <dsp:nvSpPr>
        <dsp:cNvPr id="0" name=""/>
        <dsp:cNvSpPr/>
      </dsp:nvSpPr>
      <dsp:spPr>
        <a:xfrm>
          <a:off x="1622430" y="1987240"/>
          <a:ext cx="427547" cy="27363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BFB26-7A65-473A-BC6B-F8B15FCF1651}">
      <dsp:nvSpPr>
        <dsp:cNvPr id="0" name=""/>
        <dsp:cNvSpPr/>
      </dsp:nvSpPr>
      <dsp:spPr>
        <a:xfrm>
          <a:off x="810090" y="2206145"/>
          <a:ext cx="2052228" cy="513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i-FI" sz="1800" kern="1200" dirty="0" err="1" smtClean="0"/>
            <a:t>Praxis</a:t>
          </a:r>
          <a:endParaRPr lang="en-GB" sz="1800" kern="1200" dirty="0"/>
        </a:p>
      </dsp:txBody>
      <dsp:txXfrm>
        <a:off x="810090" y="2206145"/>
        <a:ext cx="2052228" cy="513057"/>
      </dsp:txXfrm>
    </dsp:sp>
    <dsp:sp modelId="{9470B2DC-11DD-44DA-AD87-55A9053D9F10}">
      <dsp:nvSpPr>
        <dsp:cNvPr id="0" name=""/>
        <dsp:cNvSpPr/>
      </dsp:nvSpPr>
      <dsp:spPr>
        <a:xfrm>
          <a:off x="1387789" y="832525"/>
          <a:ext cx="1057587" cy="9775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i-FI" sz="1300" kern="1200" dirty="0" smtClean="0"/>
            <a:t>Reflection</a:t>
          </a:r>
          <a:endParaRPr lang="en-GB" sz="1300" kern="1200" dirty="0"/>
        </a:p>
      </dsp:txBody>
      <dsp:txXfrm>
        <a:off x="1542669" y="975682"/>
        <a:ext cx="747827" cy="691221"/>
      </dsp:txXfrm>
    </dsp:sp>
    <dsp:sp modelId="{DBD3938A-6BF8-4787-88AB-CE2C0A75D5F3}">
      <dsp:nvSpPr>
        <dsp:cNvPr id="0" name=""/>
        <dsp:cNvSpPr/>
      </dsp:nvSpPr>
      <dsp:spPr>
        <a:xfrm>
          <a:off x="774998" y="241982"/>
          <a:ext cx="1181806" cy="10039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kern="1200" dirty="0" smtClean="0"/>
            <a:t>Knowledge</a:t>
          </a:r>
          <a:endParaRPr lang="en-GB" sz="1000" kern="1200" dirty="0"/>
        </a:p>
      </dsp:txBody>
      <dsp:txXfrm>
        <a:off x="948069" y="389000"/>
        <a:ext cx="835664" cy="709865"/>
      </dsp:txXfrm>
    </dsp:sp>
    <dsp:sp modelId="{9BB40E1D-92DF-470E-A926-F743F07644B5}">
      <dsp:nvSpPr>
        <dsp:cNvPr id="0" name=""/>
        <dsp:cNvSpPr/>
      </dsp:nvSpPr>
      <dsp:spPr>
        <a:xfrm>
          <a:off x="1865691" y="280566"/>
          <a:ext cx="1069546" cy="8201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i-FI" sz="1600" kern="1200" dirty="0" smtClean="0"/>
            <a:t>Action</a:t>
          </a:r>
          <a:endParaRPr lang="en-GB" sz="1000" kern="1200" dirty="0"/>
        </a:p>
      </dsp:txBody>
      <dsp:txXfrm>
        <a:off x="2022322" y="400669"/>
        <a:ext cx="756284" cy="579910"/>
      </dsp:txXfrm>
    </dsp:sp>
    <dsp:sp modelId="{EEFA7A8E-4717-4527-9DF1-E608CF4F8B60}">
      <dsp:nvSpPr>
        <dsp:cNvPr id="0" name=""/>
        <dsp:cNvSpPr/>
      </dsp:nvSpPr>
      <dsp:spPr>
        <a:xfrm>
          <a:off x="712455" y="142982"/>
          <a:ext cx="2394266" cy="1915412"/>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F3697A02-3331-466B-89C2-6F3DF1E67651}" type="datetime1">
              <a:rPr lang="fi-FI" smtClean="0"/>
              <a:t>16/3/17</a:t>
            </a:fld>
            <a:endParaRPr lang="fi-FI"/>
          </a:p>
        </p:txBody>
      </p:sp>
      <p:sp>
        <p:nvSpPr>
          <p:cNvPr id="4" name="Alatunnisteen paikkamerkki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682AFA39-5D31-481E-B0D0-02037DF0B2ED}" type="slidenum">
              <a:rPr lang="fi-FI" smtClean="0"/>
              <a:t>‹#›</a:t>
            </a:fld>
            <a:endParaRPr lang="fi-FI"/>
          </a:p>
        </p:txBody>
      </p:sp>
    </p:spTree>
    <p:extLst>
      <p:ext uri="{BB962C8B-B14F-4D97-AF65-F5344CB8AC3E}">
        <p14:creationId xmlns:p14="http://schemas.microsoft.com/office/powerpoint/2010/main" val="35301233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20CFB98-4B35-47EB-9782-F249AE196CE6}" type="datetime1">
              <a:rPr lang="fi-FI" smtClean="0"/>
              <a:t>16/3/17</a:t>
            </a:fld>
            <a:endParaRPr lang="fi-FI"/>
          </a:p>
        </p:txBody>
      </p:sp>
      <p:sp>
        <p:nvSpPr>
          <p:cNvPr id="4" name="Dian kuvan paikkamerkki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8AFCB259-2BEC-4630-926C-D2E55F7A047D}" type="slidenum">
              <a:rPr lang="fi-FI" smtClean="0"/>
              <a:t>‹#›</a:t>
            </a:fld>
            <a:endParaRPr lang="fi-FI"/>
          </a:p>
        </p:txBody>
      </p:sp>
    </p:spTree>
    <p:extLst>
      <p:ext uri="{BB962C8B-B14F-4D97-AF65-F5344CB8AC3E}">
        <p14:creationId xmlns:p14="http://schemas.microsoft.com/office/powerpoint/2010/main" val="267522092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Introduction</a:t>
            </a:r>
            <a:endParaRPr lang="en-AU" dirty="0"/>
          </a:p>
        </p:txBody>
      </p:sp>
      <p:sp>
        <p:nvSpPr>
          <p:cNvPr id="4" name="Date Placeholder 3"/>
          <p:cNvSpPr>
            <a:spLocks noGrp="1"/>
          </p:cNvSpPr>
          <p:nvPr>
            <p:ph type="dt" idx="10"/>
          </p:nvPr>
        </p:nvSpPr>
        <p:spPr/>
        <p:txBody>
          <a:bodyPr/>
          <a:lstStyle/>
          <a:p>
            <a:fld id="{A675B8BE-E698-4B4E-B63A-9B9893E64564}"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a:t>
            </a:fld>
            <a:endParaRPr lang="fi-FI"/>
          </a:p>
        </p:txBody>
      </p:sp>
    </p:spTree>
    <p:extLst>
      <p:ext uri="{BB962C8B-B14F-4D97-AF65-F5344CB8AC3E}">
        <p14:creationId xmlns:p14="http://schemas.microsoft.com/office/powerpoint/2010/main" val="3247346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 know not all of you teach refugees,</a:t>
            </a:r>
            <a:r>
              <a:rPr lang="en-AU" baseline="0" dirty="0" smtClean="0"/>
              <a:t> but pretty much all refugees are speakers of other languages.</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10</a:t>
            </a:fld>
            <a:endParaRPr lang="fi-FI"/>
          </a:p>
        </p:txBody>
      </p:sp>
    </p:spTree>
    <p:extLst>
      <p:ext uri="{BB962C8B-B14F-4D97-AF65-F5344CB8AC3E}">
        <p14:creationId xmlns:p14="http://schemas.microsoft.com/office/powerpoint/2010/main" val="10517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this is an</a:t>
            </a:r>
            <a:r>
              <a:rPr lang="en-AU" baseline="0" dirty="0" smtClean="0"/>
              <a:t> example of what the action and knowledge parts of triangle on refugee children might be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mn-lt"/>
                <a:ea typeface="+mn-ea"/>
                <a:cs typeface="+mn-cs"/>
              </a:rPr>
              <a:t>We know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mn-lt"/>
                <a:ea typeface="+mn-ea"/>
                <a:cs typeface="+mn-cs"/>
              </a:rPr>
              <a:t>In countries of origin…</a:t>
            </a:r>
            <a:r>
              <a:rPr lang="en-AU" sz="1200" b="0" i="0" u="none" strike="noStrike" kern="1200" baseline="0" dirty="0" smtClean="0">
                <a:solidFill>
                  <a:schemeClr val="tx1"/>
                </a:solidFill>
                <a:effectLst/>
                <a:latin typeface="+mn-lt"/>
                <a:ea typeface="+mn-ea"/>
                <a:cs typeface="+mn-cs"/>
              </a:rPr>
              <a:t> If there has been anything educational, the initial steps have been “schooling” (activities that routinely go on in schools) if they have had access to it, whereas their school journeys should develop in to “education”.</a:t>
            </a:r>
            <a:endParaRPr lang="en-AU" sz="1200" b="0" i="0" u="none" strike="noStrike" kern="1200" dirty="0" smtClean="0">
              <a:solidFill>
                <a:schemeClr val="tx1"/>
              </a:solidFill>
              <a:effectLst/>
              <a:latin typeface="+mn-lt"/>
              <a:ea typeface="+mn-ea"/>
              <a:cs typeface="+mn-cs"/>
            </a:endParaRPr>
          </a:p>
          <a:p>
            <a:r>
              <a:rPr lang="en-AU" sz="1200" b="0" i="0" u="none" strike="noStrike" kern="1200" dirty="0" smtClean="0">
                <a:solidFill>
                  <a:schemeClr val="tx1"/>
                </a:solidFill>
                <a:effectLst/>
                <a:latin typeface="+mn-lt"/>
                <a:ea typeface="+mn-ea"/>
                <a:cs typeface="+mn-cs"/>
              </a:rPr>
              <a:t>In the</a:t>
            </a:r>
            <a:r>
              <a:rPr lang="en-AU" sz="1200" b="0" i="0" u="none" strike="noStrike" kern="1200" baseline="0" dirty="0" smtClean="0">
                <a:solidFill>
                  <a:schemeClr val="tx1"/>
                </a:solidFill>
                <a:effectLst/>
                <a:latin typeface="+mn-lt"/>
                <a:ea typeface="+mn-ea"/>
                <a:cs typeface="+mn-cs"/>
              </a:rPr>
              <a:t> initial stage of transition…</a:t>
            </a:r>
          </a:p>
          <a:p>
            <a:r>
              <a:rPr lang="en-AU" sz="1200" b="0" i="0" u="none" strike="noStrike" kern="1200" baseline="0" dirty="0" smtClean="0">
                <a:solidFill>
                  <a:schemeClr val="tx1"/>
                </a:solidFill>
                <a:effectLst/>
                <a:latin typeface="+mn-lt"/>
                <a:ea typeface="+mn-ea"/>
                <a:cs typeface="+mn-cs"/>
              </a:rPr>
              <a:t>In adapting…</a:t>
            </a:r>
          </a:p>
          <a:p>
            <a:r>
              <a:rPr lang="en-AU" sz="1200" b="0" i="0" u="none" strike="noStrike" kern="1200" baseline="0" dirty="0" smtClean="0">
                <a:solidFill>
                  <a:schemeClr val="tx1"/>
                </a:solidFill>
                <a:effectLst/>
                <a:latin typeface="+mn-lt"/>
                <a:ea typeface="+mn-ea"/>
                <a:cs typeface="+mn-cs"/>
              </a:rPr>
              <a:t>Although</a:t>
            </a:r>
            <a:r>
              <a:rPr lang="en-AU" baseline="0" dirty="0" smtClean="0"/>
              <a:t> the s</a:t>
            </a:r>
            <a:r>
              <a:rPr lang="en-AU" dirty="0" smtClean="0"/>
              <a:t>tarting points</a:t>
            </a:r>
            <a:r>
              <a:rPr lang="en-AU" baseline="0" dirty="0" smtClean="0"/>
              <a:t> of refugee students differ in many ways, there are many </a:t>
            </a:r>
            <a:r>
              <a:rPr lang="en-AU" sz="1200" b="0" i="0" u="none" strike="noStrike" kern="1200" baseline="0" dirty="0" smtClean="0">
                <a:solidFill>
                  <a:schemeClr val="tx1"/>
                </a:solidFill>
                <a:effectLst/>
                <a:latin typeface="+mn-lt"/>
                <a:ea typeface="+mn-ea"/>
                <a:cs typeface="+mn-cs"/>
              </a:rPr>
              <a:t>p</a:t>
            </a:r>
            <a:r>
              <a:rPr lang="en-AU" sz="1200" b="0" i="0" u="none" strike="noStrike" kern="1200" dirty="0" smtClean="0">
                <a:solidFill>
                  <a:schemeClr val="tx1"/>
                </a:solidFill>
                <a:effectLst/>
                <a:latin typeface="+mn-lt"/>
                <a:ea typeface="+mn-ea"/>
                <a:cs typeface="+mn-cs"/>
              </a:rPr>
              <a:t>re- and post-displacement risk-factors that can pose challenges for the refugee students’ adjustment to formal education in their host countries. </a:t>
            </a:r>
          </a:p>
          <a:p>
            <a:r>
              <a:rPr lang="en-AU" sz="1200" b="0" i="0" u="none" strike="noStrike" kern="1200" dirty="0" smtClean="0">
                <a:solidFill>
                  <a:schemeClr val="tx1"/>
                </a:solidFill>
                <a:effectLst/>
                <a:latin typeface="+mn-lt"/>
                <a:ea typeface="+mn-ea"/>
                <a:cs typeface="+mn-cs"/>
              </a:rPr>
              <a:t>Some of the challenges have been explained by trauma, gaps in education and other factors related to the students’ background (Graham et al, 2016; Brenner &amp; Kia-Keating 2016), whereas other reasons point to the poor educational arrangements in the host countries.</a:t>
            </a:r>
          </a:p>
          <a:p>
            <a:r>
              <a:rPr lang="en-AU" sz="1200" b="0" i="0" u="none" strike="noStrike" kern="1200" dirty="0" smtClean="0">
                <a:solidFill>
                  <a:schemeClr val="tx1"/>
                </a:solidFill>
                <a:effectLst/>
                <a:latin typeface="+mn-lt"/>
                <a:ea typeface="+mn-ea"/>
                <a:cs typeface="+mn-cs"/>
              </a:rPr>
              <a:t>Not this simple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smtClean="0">
                <a:solidFill>
                  <a:schemeClr val="tx1"/>
                </a:solidFill>
                <a:effectLst/>
                <a:latin typeface="+mn-lt"/>
                <a:ea typeface="+mn-ea"/>
                <a:cs typeface="+mn-cs"/>
                <a:sym typeface="Wingdings" panose="05000000000000000000" pitchFamily="2" charset="2"/>
              </a:rPr>
              <a:t>So this is WHAT we know, but how do we know this?</a:t>
            </a:r>
            <a:r>
              <a:rPr lang="en-AU" sz="1200" b="0" i="0" u="none" strike="noStrike" kern="1200" dirty="0" smtClean="0">
                <a:solidFill>
                  <a:schemeClr val="tx1"/>
                </a:solidFill>
                <a:effectLst/>
                <a:latin typeface="+mn-lt"/>
                <a:ea typeface="+mn-ea"/>
                <a:cs typeface="+mn-cs"/>
              </a:rPr>
              <a:t> </a:t>
            </a:r>
            <a:endParaRPr lang="en-AU"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99856D3-0C90-4803-8ECE-64A5E0A4206F}" type="slidenum">
              <a:rPr lang="en-AU" smtClean="0"/>
              <a:t>11</a:t>
            </a:fld>
            <a:endParaRPr lang="en-AU"/>
          </a:p>
        </p:txBody>
      </p:sp>
    </p:spTree>
    <p:extLst>
      <p:ext uri="{BB962C8B-B14F-4D97-AF65-F5344CB8AC3E}">
        <p14:creationId xmlns:p14="http://schemas.microsoft.com/office/powerpoint/2010/main" val="1679108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We know this because of mostly quantitative research with measurable effects, and clinical tests. </a:t>
            </a:r>
          </a:p>
          <a:p>
            <a:r>
              <a:rPr lang="en-AU" sz="1200" dirty="0" smtClean="0">
                <a:solidFill>
                  <a:schemeClr val="bg1"/>
                </a:solidFill>
              </a:rPr>
              <a:t>Focus on</a:t>
            </a:r>
            <a:r>
              <a:rPr lang="en-AU" sz="1200" baseline="0" dirty="0" smtClean="0">
                <a:solidFill>
                  <a:schemeClr val="bg1"/>
                </a:solidFill>
              </a:rPr>
              <a:t> schools as</a:t>
            </a:r>
            <a:r>
              <a:rPr lang="en-AU" sz="1200" dirty="0" smtClean="0">
                <a:solidFill>
                  <a:schemeClr val="bg1"/>
                </a:solidFill>
              </a:rPr>
              <a:t> remedial places, </a:t>
            </a:r>
            <a:r>
              <a:rPr lang="en-AU" sz="1200" b="0" i="0" dirty="0" smtClean="0">
                <a:solidFill>
                  <a:schemeClr val="bg1"/>
                </a:solidFill>
              </a:rPr>
              <a:t>or interventions of what might work to change some</a:t>
            </a:r>
            <a:r>
              <a:rPr lang="en-AU" sz="1200" b="0" i="0" baseline="0" dirty="0" smtClean="0">
                <a:solidFill>
                  <a:schemeClr val="bg1"/>
                </a:solidFill>
              </a:rPr>
              <a:t> kind of outcomes</a:t>
            </a:r>
            <a:r>
              <a:rPr lang="en-AU" sz="1200" dirty="0" smtClean="0">
                <a:solidFill>
                  <a:schemeClr val="bg1"/>
                </a:solidFill>
              </a:rPr>
              <a:t>.</a:t>
            </a:r>
            <a:endParaRPr lang="en-AU" sz="1200" b="0" i="0" u="none" strike="noStrike" kern="1200" baseline="0" dirty="0" smtClean="0">
              <a:solidFill>
                <a:schemeClr val="tx1"/>
              </a:solidFill>
              <a:effectLst/>
              <a:latin typeface="+mn-lt"/>
              <a:ea typeface="+mn-ea"/>
              <a:cs typeface="+mn-cs"/>
              <a:sym typeface="Wingdings" panose="05000000000000000000" pitchFamily="2" charset="2"/>
            </a:endParaRPr>
          </a:p>
          <a:p>
            <a:r>
              <a:rPr lang="en-AU" sz="1200" b="0" i="0" u="none" strike="noStrike" kern="1200" baseline="0" dirty="0" smtClean="0">
                <a:solidFill>
                  <a:schemeClr val="tx1"/>
                </a:solidFill>
                <a:effectLst/>
                <a:latin typeface="+mn-lt"/>
                <a:ea typeface="+mn-ea"/>
                <a:cs typeface="+mn-cs"/>
                <a:sym typeface="Wingdings" panose="05000000000000000000" pitchFamily="2" charset="2"/>
              </a:rPr>
              <a:t>Not to say this research is not good. </a:t>
            </a:r>
          </a:p>
          <a:p>
            <a:r>
              <a:rPr lang="en-AU" sz="1200" b="0" i="0" u="none" strike="noStrike" kern="1200" baseline="0" dirty="0" smtClean="0">
                <a:solidFill>
                  <a:schemeClr val="tx1"/>
                </a:solidFill>
                <a:effectLst/>
                <a:latin typeface="+mn-lt"/>
                <a:ea typeface="+mn-ea"/>
                <a:cs typeface="+mn-cs"/>
                <a:sym typeface="Wingdings" panose="05000000000000000000" pitchFamily="2" charset="2"/>
              </a:rPr>
              <a:t>I also do not say this research does not inform praxis; it might tell what could be improved in the conditions in which teachers and students work in.</a:t>
            </a:r>
          </a:p>
          <a:p>
            <a:r>
              <a:rPr lang="en-AU" sz="1200" b="0" i="0" u="none" strike="noStrike" kern="1200" baseline="0" dirty="0" smtClean="0">
                <a:solidFill>
                  <a:schemeClr val="tx1"/>
                </a:solidFill>
                <a:effectLst/>
                <a:latin typeface="+mn-lt"/>
                <a:ea typeface="+mn-ea"/>
                <a:cs typeface="+mn-cs"/>
                <a:sym typeface="Wingdings" panose="05000000000000000000" pitchFamily="2" charset="2"/>
              </a:rPr>
              <a:t>This research just leaves the child or the practising teacher with a very little voice.</a:t>
            </a:r>
            <a:endParaRPr lang="en-AU" dirty="0" smtClean="0"/>
          </a:p>
          <a:p>
            <a:r>
              <a:rPr lang="en-AU" sz="1200" b="0" i="0" u="none" strike="noStrike" kern="1200" baseline="0" dirty="0" smtClean="0">
                <a:solidFill>
                  <a:schemeClr val="tx1"/>
                </a:solidFill>
                <a:effectLst/>
                <a:latin typeface="+mn-lt"/>
                <a:ea typeface="+mn-ea"/>
                <a:cs typeface="+mn-cs"/>
                <a:sym typeface="Wingdings" panose="05000000000000000000" pitchFamily="2" charset="2"/>
              </a:rPr>
              <a:t>If we want to start from the needs of students, and be responsive to that, what does that mean?</a:t>
            </a:r>
            <a:endParaRPr lang="en-AU" dirty="0"/>
          </a:p>
        </p:txBody>
      </p:sp>
      <p:sp>
        <p:nvSpPr>
          <p:cNvPr id="4" name="Slide Number Placeholder 3"/>
          <p:cNvSpPr>
            <a:spLocks noGrp="1"/>
          </p:cNvSpPr>
          <p:nvPr>
            <p:ph type="sldNum" sz="quarter" idx="10"/>
          </p:nvPr>
        </p:nvSpPr>
        <p:spPr/>
        <p:txBody>
          <a:bodyPr/>
          <a:lstStyle/>
          <a:p>
            <a:fld id="{899856D3-0C90-4803-8ECE-64A5E0A4206F}" type="slidenum">
              <a:rPr lang="en-AU" smtClean="0"/>
              <a:t>12</a:t>
            </a:fld>
            <a:endParaRPr lang="en-AU"/>
          </a:p>
        </p:txBody>
      </p:sp>
    </p:spTree>
    <p:extLst>
      <p:ext uri="{BB962C8B-B14F-4D97-AF65-F5344CB8AC3E}">
        <p14:creationId xmlns:p14="http://schemas.microsoft.com/office/powerpoint/2010/main" val="1407268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What does wise and prudent, history-making action mean for teachers who teach recently arrived refugee students? </a:t>
            </a:r>
          </a:p>
          <a:p>
            <a:r>
              <a:rPr lang="en-AU" sz="1200" b="0" i="0" kern="1200" dirty="0" smtClean="0">
                <a:solidFill>
                  <a:schemeClr val="tx1"/>
                </a:solidFill>
                <a:effectLst/>
                <a:latin typeface="+mn-lt"/>
                <a:ea typeface="+mn-ea"/>
                <a:cs typeface="+mn-cs"/>
              </a:rPr>
              <a:t>How can teachers </a:t>
            </a:r>
            <a:r>
              <a:rPr lang="en-AU" sz="1200" b="1" i="0" kern="1200" dirty="0" smtClean="0">
                <a:solidFill>
                  <a:schemeClr val="tx1"/>
                </a:solidFill>
                <a:effectLst/>
                <a:latin typeface="+mn-lt"/>
                <a:ea typeface="+mn-ea"/>
                <a:cs typeface="+mn-cs"/>
              </a:rPr>
              <a:t>prepare children </a:t>
            </a:r>
            <a:r>
              <a:rPr lang="en-AU" sz="1200" b="0" i="0" kern="1200" dirty="0" smtClean="0">
                <a:solidFill>
                  <a:schemeClr val="tx1"/>
                </a:solidFill>
                <a:effectLst/>
                <a:latin typeface="+mn-lt"/>
                <a:ea typeface="+mn-ea"/>
                <a:cs typeface="+mn-cs"/>
              </a:rPr>
              <a:t>for the future which is often very uncertain, especially for asylum-seeking children with unsolved cases, or whose understandings of “good life” or desirable future are influenced by their past experiences, such as the flight from the home country, interrupted education, multiple language transitions</a:t>
            </a:r>
          </a:p>
          <a:p>
            <a:r>
              <a:rPr lang="en-AU" sz="1200" b="0" i="0" kern="1200" dirty="0" smtClean="0">
                <a:solidFill>
                  <a:schemeClr val="tx1"/>
                </a:solidFill>
                <a:effectLst/>
                <a:latin typeface="+mn-lt"/>
                <a:ea typeface="+mn-ea"/>
                <a:cs typeface="+mn-cs"/>
              </a:rPr>
              <a:t>and possible past experiences of trauma ? </a:t>
            </a:r>
          </a:p>
          <a:p>
            <a:r>
              <a:rPr lang="en-AU" sz="1200" b="0" i="0" kern="1200" dirty="0" smtClean="0">
                <a:solidFill>
                  <a:schemeClr val="tx1"/>
                </a:solidFill>
                <a:effectLst/>
                <a:latin typeface="+mn-lt"/>
                <a:ea typeface="+mn-ea"/>
                <a:cs typeface="+mn-cs"/>
              </a:rPr>
              <a:t>What kind </a:t>
            </a:r>
            <a:r>
              <a:rPr lang="en-AU" sz="1200" b="1" i="0" kern="1200" dirty="0" smtClean="0">
                <a:solidFill>
                  <a:schemeClr val="tx1"/>
                </a:solidFill>
                <a:effectLst/>
                <a:latin typeface="+mn-lt"/>
                <a:ea typeface="+mn-ea"/>
                <a:cs typeface="+mn-cs"/>
              </a:rPr>
              <a:t>of good life </a:t>
            </a:r>
            <a:r>
              <a:rPr lang="en-AU" sz="1200" b="0" i="0" kern="1200" dirty="0" smtClean="0">
                <a:solidFill>
                  <a:schemeClr val="tx1"/>
                </a:solidFill>
                <a:effectLst/>
                <a:latin typeface="+mn-lt"/>
                <a:ea typeface="+mn-ea"/>
                <a:cs typeface="+mn-cs"/>
              </a:rPr>
              <a:t>is possible when relocation and settlement bring stressors which schools cannot influence, as families often face poverty, housing stress, food insecurity and discrimination, and all this with limited social supports and within unfamiliar social structures?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kern="1200" dirty="0" smtClean="0">
                <a:solidFill>
                  <a:schemeClr val="tx1"/>
                </a:solidFill>
                <a:effectLst/>
                <a:latin typeface="+mn-lt"/>
                <a:ea typeface="+mn-ea"/>
                <a:cs typeface="+mn-cs"/>
              </a:rPr>
              <a:t>Also</a:t>
            </a:r>
            <a:r>
              <a:rPr lang="en-AU" sz="1200" b="1" i="1" kern="1200" dirty="0" smtClean="0">
                <a:solidFill>
                  <a:schemeClr val="tx1"/>
                </a:solidFill>
                <a:effectLst/>
                <a:latin typeface="+mn-lt"/>
                <a:ea typeface="+mn-ea"/>
                <a:cs typeface="+mn-cs"/>
              </a:rPr>
              <a:t>,</a:t>
            </a:r>
            <a:r>
              <a:rPr lang="en-AU" sz="1200" b="1" i="1" kern="1200" baseline="0" dirty="0" smtClean="0">
                <a:solidFill>
                  <a:schemeClr val="tx1"/>
                </a:solidFill>
                <a:effectLst/>
                <a:latin typeface="+mn-lt"/>
                <a:ea typeface="+mn-ea"/>
                <a:cs typeface="+mn-cs"/>
              </a:rPr>
              <a:t> g</a:t>
            </a:r>
            <a:r>
              <a:rPr lang="en-AU" sz="1200" b="1" i="1" kern="1200" dirty="0" smtClean="0">
                <a:solidFill>
                  <a:schemeClr val="tx1"/>
                </a:solidFill>
                <a:effectLst/>
                <a:latin typeface="+mn-lt"/>
                <a:ea typeface="+mn-ea"/>
                <a:cs typeface="+mn-cs"/>
              </a:rPr>
              <a:t>ood</a:t>
            </a:r>
            <a:r>
              <a:rPr lang="en-AU" sz="1200" b="1" i="0" kern="1200" dirty="0" smtClean="0">
                <a:solidFill>
                  <a:schemeClr val="tx1"/>
                </a:solidFill>
                <a:effectLst/>
                <a:latin typeface="+mn-lt"/>
                <a:ea typeface="+mn-ea"/>
                <a:cs typeface="+mn-cs"/>
              </a:rPr>
              <a:t> is always contested</a:t>
            </a:r>
            <a:r>
              <a:rPr lang="en-AU" sz="1200" b="0" i="0" kern="1200" dirty="0" smtClean="0">
                <a:solidFill>
                  <a:schemeClr val="tx1"/>
                </a:solidFill>
                <a:effectLst/>
                <a:latin typeface="+mn-lt"/>
                <a:ea typeface="+mn-ea"/>
                <a:cs typeface="+mn-cs"/>
              </a:rPr>
              <a:t>,</a:t>
            </a:r>
            <a:r>
              <a:rPr lang="en-AU" sz="1200" b="0" i="0" kern="1200" baseline="0" dirty="0" smtClean="0">
                <a:solidFill>
                  <a:schemeClr val="tx1"/>
                </a:solidFill>
                <a:effectLst/>
                <a:latin typeface="+mn-lt"/>
                <a:ea typeface="+mn-ea"/>
                <a:cs typeface="+mn-cs"/>
              </a:rPr>
              <a:t> it must be always re-determined for changing times and circumstances, and that what is good for a any person or group to do in any particular historical moment is impossible say. Alternatives cannot be seen.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baseline="0" dirty="0" smtClean="0">
                <a:solidFill>
                  <a:schemeClr val="tx1"/>
                </a:solidFill>
                <a:effectLst/>
                <a:latin typeface="+mn-lt"/>
                <a:ea typeface="+mn-ea"/>
                <a:cs typeface="+mn-cs"/>
              </a:rPr>
              <a:t>This applies to education in general, not only refugees.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baseline="0" dirty="0" smtClean="0">
                <a:solidFill>
                  <a:schemeClr val="tx1"/>
                </a:solidFill>
                <a:effectLst/>
                <a:latin typeface="+mn-lt"/>
                <a:ea typeface="+mn-ea"/>
                <a:cs typeface="+mn-cs"/>
              </a:rPr>
              <a:t>So, how to ensure that teaching is in line with this image?</a:t>
            </a:r>
          </a:p>
          <a:p>
            <a:r>
              <a:rPr lang="en-AU" sz="1200" b="0" i="0" kern="1200" dirty="0" smtClean="0">
                <a:solidFill>
                  <a:schemeClr val="tx1"/>
                </a:solidFill>
                <a:effectLst/>
                <a:latin typeface="+mn-lt"/>
                <a:ea typeface="+mn-ea"/>
                <a:cs typeface="+mn-cs"/>
              </a:rPr>
              <a:t>I don’t have answers but </a:t>
            </a:r>
            <a:r>
              <a:rPr lang="en-AU" sz="1200" b="1" i="0" kern="1200" dirty="0" smtClean="0">
                <a:solidFill>
                  <a:schemeClr val="tx1"/>
                </a:solidFill>
                <a:effectLst/>
                <a:latin typeface="+mn-lt"/>
                <a:ea typeface="+mn-ea"/>
                <a:cs typeface="+mn-cs"/>
              </a:rPr>
              <a:t>would like to hear your views</a:t>
            </a:r>
            <a:endParaRPr lang="en-AU" b="1" dirty="0"/>
          </a:p>
        </p:txBody>
      </p:sp>
      <p:sp>
        <p:nvSpPr>
          <p:cNvPr id="4" name="Date Placeholder 3"/>
          <p:cNvSpPr>
            <a:spLocks noGrp="1"/>
          </p:cNvSpPr>
          <p:nvPr>
            <p:ph type="dt" idx="10"/>
          </p:nvPr>
        </p:nvSpPr>
        <p:spPr/>
        <p:txBody>
          <a:bodyPr/>
          <a:lstStyle/>
          <a:p>
            <a:fld id="{D16A9E96-0C49-4BE4-ABD5-6AB5F1F9E708}"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13</a:t>
            </a:fld>
            <a:endParaRPr lang="fi-FI"/>
          </a:p>
        </p:txBody>
      </p:sp>
    </p:spTree>
    <p:extLst>
      <p:ext uri="{BB962C8B-B14F-4D97-AF65-F5344CB8AC3E}">
        <p14:creationId xmlns:p14="http://schemas.microsoft.com/office/powerpoint/2010/main" val="200718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Explanatory</a:t>
            </a:r>
            <a:r>
              <a:rPr lang="en-AU" baseline="0" dirty="0" smtClean="0"/>
              <a:t> statements to see</a:t>
            </a:r>
          </a:p>
          <a:p>
            <a:r>
              <a:rPr lang="en-AU" baseline="0" dirty="0" smtClean="0"/>
              <a:t>Consent forms to sign</a:t>
            </a:r>
          </a:p>
          <a:p>
            <a:r>
              <a:rPr lang="en-AU" baseline="0" dirty="0" smtClean="0"/>
              <a:t>If somebody wants results when finished, leave email address </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14</a:t>
            </a:fld>
            <a:endParaRPr lang="fi-FI"/>
          </a:p>
        </p:txBody>
      </p:sp>
    </p:spTree>
    <p:extLst>
      <p:ext uri="{BB962C8B-B14F-4D97-AF65-F5344CB8AC3E}">
        <p14:creationId xmlns:p14="http://schemas.microsoft.com/office/powerpoint/2010/main" val="1714898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15</a:t>
            </a:fld>
            <a:endParaRPr lang="fi-FI"/>
          </a:p>
        </p:txBody>
      </p:sp>
    </p:spTree>
    <p:extLst>
      <p:ext uri="{BB962C8B-B14F-4D97-AF65-F5344CB8AC3E}">
        <p14:creationId xmlns:p14="http://schemas.microsoft.com/office/powerpoint/2010/main" val="1708358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16</a:t>
            </a:fld>
            <a:endParaRPr lang="fi-FI"/>
          </a:p>
        </p:txBody>
      </p:sp>
    </p:spTree>
    <p:extLst>
      <p:ext uri="{BB962C8B-B14F-4D97-AF65-F5344CB8AC3E}">
        <p14:creationId xmlns:p14="http://schemas.microsoft.com/office/powerpoint/2010/main" val="2746785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From Finnish</a:t>
            </a:r>
            <a:r>
              <a:rPr lang="en-AU" baseline="0" dirty="0" smtClean="0"/>
              <a:t> colleagues who </a:t>
            </a:r>
            <a:r>
              <a:rPr lang="en-AU" baseline="0" smtClean="0"/>
              <a:t>gave consent for this</a:t>
            </a:r>
            <a:endParaRPr lang="en-AU"/>
          </a:p>
        </p:txBody>
      </p:sp>
      <p:sp>
        <p:nvSpPr>
          <p:cNvPr id="4" name="Date Placeholder 3"/>
          <p:cNvSpPr>
            <a:spLocks noGrp="1"/>
          </p:cNvSpPr>
          <p:nvPr>
            <p:ph type="dt" idx="10"/>
          </p:nvPr>
        </p:nvSpPr>
        <p:spPr/>
        <p:txBody>
          <a:bodyPr/>
          <a:lstStyle/>
          <a:p>
            <a:fld id="{4543CA67-51F7-4A4F-90ED-86B50CE31AEF}"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17</a:t>
            </a:fld>
            <a:endParaRPr lang="fi-FI"/>
          </a:p>
        </p:txBody>
      </p:sp>
    </p:spTree>
    <p:extLst>
      <p:ext uri="{BB962C8B-B14F-4D97-AF65-F5344CB8AC3E}">
        <p14:creationId xmlns:p14="http://schemas.microsoft.com/office/powerpoint/2010/main" val="2797880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Edit!</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18</a:t>
            </a:fld>
            <a:endParaRPr lang="fi-FI"/>
          </a:p>
        </p:txBody>
      </p:sp>
    </p:spTree>
    <p:extLst>
      <p:ext uri="{BB962C8B-B14F-4D97-AF65-F5344CB8AC3E}">
        <p14:creationId xmlns:p14="http://schemas.microsoft.com/office/powerpoint/2010/main" val="2149269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Knowledge, how to select, how choosing</a:t>
            </a:r>
            <a:r>
              <a:rPr lang="en-AU" baseline="0" dirty="0" smtClean="0"/>
              <a:t> becomes easier with experience</a:t>
            </a:r>
          </a:p>
          <a:p>
            <a:r>
              <a:rPr lang="en-AU" baseline="0" dirty="0" smtClean="0"/>
              <a:t>Tools for action (both good and bad), need adaptation</a:t>
            </a:r>
          </a:p>
          <a:p>
            <a:r>
              <a:rPr lang="en-AU" baseline="0" dirty="0" smtClean="0"/>
              <a:t>Reflecting also negative experiences </a:t>
            </a:r>
            <a:r>
              <a:rPr lang="en-AU" baseline="0" dirty="0" err="1" smtClean="0"/>
              <a:t>helfpul</a:t>
            </a:r>
            <a:endParaRPr lang="en-AU" baseline="0" dirty="0" smtClean="0"/>
          </a:p>
          <a:p>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19</a:t>
            </a:fld>
            <a:endParaRPr lang="fi-FI"/>
          </a:p>
        </p:txBody>
      </p:sp>
    </p:spTree>
    <p:extLst>
      <p:ext uri="{BB962C8B-B14F-4D97-AF65-F5344CB8AC3E}">
        <p14:creationId xmlns:p14="http://schemas.microsoft.com/office/powerpoint/2010/main" val="2398367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noProof="0" dirty="0" smtClean="0"/>
              <a:t>Introduction</a:t>
            </a:r>
          </a:p>
          <a:p>
            <a:r>
              <a:rPr lang="en-US" noProof="0" dirty="0" smtClean="0"/>
              <a:t>In this seminar…</a:t>
            </a:r>
          </a:p>
          <a:p>
            <a:r>
              <a:rPr lang="en-US" noProof="0" dirty="0" smtClean="0"/>
              <a:t>Who are you?</a:t>
            </a:r>
            <a:endParaRPr lang="en-US" noProof="0" dirty="0"/>
          </a:p>
        </p:txBody>
      </p:sp>
      <p:sp>
        <p:nvSpPr>
          <p:cNvPr id="4" name="Dian numeron paikkamerkki 3"/>
          <p:cNvSpPr>
            <a:spLocks noGrp="1"/>
          </p:cNvSpPr>
          <p:nvPr>
            <p:ph type="sldNum" sz="quarter" idx="10"/>
          </p:nvPr>
        </p:nvSpPr>
        <p:spPr/>
        <p:txBody>
          <a:bodyPr/>
          <a:lstStyle/>
          <a:p>
            <a:fld id="{8AFCB259-2BEC-4630-926C-D2E55F7A047D}" type="slidenum">
              <a:rPr lang="fi-FI" smtClean="0"/>
              <a:t>2</a:t>
            </a:fld>
            <a:endParaRPr lang="fi-FI"/>
          </a:p>
        </p:txBody>
      </p:sp>
      <p:sp>
        <p:nvSpPr>
          <p:cNvPr id="5" name="Päivämäärän paikkamerkki 4"/>
          <p:cNvSpPr>
            <a:spLocks noGrp="1"/>
          </p:cNvSpPr>
          <p:nvPr>
            <p:ph type="dt" idx="11"/>
          </p:nvPr>
        </p:nvSpPr>
        <p:spPr/>
        <p:txBody>
          <a:bodyPr/>
          <a:lstStyle/>
          <a:p>
            <a:fld id="{42951744-DDC3-4C63-9E93-48BBCBBB2CAB}" type="datetime1">
              <a:rPr lang="fi-FI" smtClean="0"/>
              <a:t>16/3/17</a:t>
            </a:fld>
            <a:endParaRPr lang="fi-FI"/>
          </a:p>
        </p:txBody>
      </p:sp>
    </p:spTree>
    <p:extLst>
      <p:ext uri="{BB962C8B-B14F-4D97-AF65-F5344CB8AC3E}">
        <p14:creationId xmlns:p14="http://schemas.microsoft.com/office/powerpoint/2010/main" val="22390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strike="noStrike" noProof="0" dirty="0" smtClean="0"/>
              <a:t>Method</a:t>
            </a:r>
          </a:p>
        </p:txBody>
      </p:sp>
      <p:sp>
        <p:nvSpPr>
          <p:cNvPr id="4" name="Dian numeron paikkamerkki 3"/>
          <p:cNvSpPr>
            <a:spLocks noGrp="1"/>
          </p:cNvSpPr>
          <p:nvPr>
            <p:ph type="sldNum" sz="quarter" idx="10"/>
          </p:nvPr>
        </p:nvSpPr>
        <p:spPr/>
        <p:txBody>
          <a:bodyPr/>
          <a:lstStyle/>
          <a:p>
            <a:fld id="{8AFCB259-2BEC-4630-926C-D2E55F7A047D}" type="slidenum">
              <a:rPr lang="fi-FI" smtClean="0"/>
              <a:t>20</a:t>
            </a:fld>
            <a:endParaRPr lang="fi-FI"/>
          </a:p>
        </p:txBody>
      </p:sp>
      <p:sp>
        <p:nvSpPr>
          <p:cNvPr id="5" name="Päivämäärän paikkamerkki 4"/>
          <p:cNvSpPr>
            <a:spLocks noGrp="1"/>
          </p:cNvSpPr>
          <p:nvPr>
            <p:ph type="dt" idx="11"/>
          </p:nvPr>
        </p:nvSpPr>
        <p:spPr/>
        <p:txBody>
          <a:bodyPr/>
          <a:lstStyle/>
          <a:p>
            <a:fld id="{66298F9F-6412-4AAA-8BAF-5D56B3D5119A}" type="datetime1">
              <a:rPr lang="fi-FI" smtClean="0"/>
              <a:t>16/3/17</a:t>
            </a:fld>
            <a:endParaRPr lang="fi-FI"/>
          </a:p>
        </p:txBody>
      </p:sp>
    </p:spTree>
    <p:extLst>
      <p:ext uri="{BB962C8B-B14F-4D97-AF65-F5344CB8AC3E}">
        <p14:creationId xmlns:p14="http://schemas.microsoft.com/office/powerpoint/2010/main" val="2304489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Students talked about all kinds of things, but knowing</a:t>
            </a:r>
            <a:r>
              <a:rPr lang="en-AU" baseline="0" dirty="0" smtClean="0"/>
              <a:t> your interest in language, I choose some quotes that illustrated how their own learning practices, school wellbeing and practices of others were defined by language</a:t>
            </a:r>
          </a:p>
          <a:p>
            <a:r>
              <a:rPr lang="en-AU" dirty="0" smtClean="0"/>
              <a:t>Themes that emerged a lot</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21</a:t>
            </a:fld>
            <a:endParaRPr lang="fi-FI"/>
          </a:p>
        </p:txBody>
      </p:sp>
    </p:spTree>
    <p:extLst>
      <p:ext uri="{BB962C8B-B14F-4D97-AF65-F5344CB8AC3E}">
        <p14:creationId xmlns:p14="http://schemas.microsoft.com/office/powerpoint/2010/main" val="347475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Students talked about all kinds of things, but knowing</a:t>
            </a:r>
            <a:r>
              <a:rPr lang="en-AU" baseline="0" dirty="0" smtClean="0"/>
              <a:t> your interest in language, I choose some quotes that illustrated how their own learning practices, school wellbeing and practices of others were defined by language</a:t>
            </a:r>
          </a:p>
          <a:p>
            <a:r>
              <a:rPr lang="en-AU" dirty="0" smtClean="0"/>
              <a:t>Themes that emerged a lot</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22</a:t>
            </a:fld>
            <a:endParaRPr lang="fi-FI"/>
          </a:p>
        </p:txBody>
      </p:sp>
    </p:spTree>
    <p:extLst>
      <p:ext uri="{BB962C8B-B14F-4D97-AF65-F5344CB8AC3E}">
        <p14:creationId xmlns:p14="http://schemas.microsoft.com/office/powerpoint/2010/main" val="2760177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 I know TESOL teaching is not only</a:t>
            </a:r>
            <a:r>
              <a:rPr lang="en-AU" baseline="0" dirty="0" smtClean="0"/>
              <a:t> language, I thought you would want to know other issues about what a good teacher does, and what makes a good teacher. </a:t>
            </a:r>
          </a:p>
          <a:p>
            <a:r>
              <a:rPr lang="en-AU" baseline="0" dirty="0" smtClean="0"/>
              <a:t>Here is more</a:t>
            </a:r>
          </a:p>
          <a:p>
            <a:r>
              <a:rPr lang="en-AU" dirty="0" smtClean="0"/>
              <a:t>(let read)</a:t>
            </a:r>
            <a:endParaRPr lang="en-AU" baseline="0" dirty="0" smtClean="0"/>
          </a:p>
          <a:p>
            <a:r>
              <a:rPr lang="en-AU" baseline="0" dirty="0" smtClean="0"/>
              <a:t>I think this applies to all teachers, TESOL and other</a:t>
            </a:r>
          </a:p>
          <a:p>
            <a:r>
              <a:rPr lang="en-AU" baseline="0" dirty="0" smtClean="0"/>
              <a:t>Some of teachers teaching</a:t>
            </a:r>
          </a:p>
          <a:p>
            <a:r>
              <a:rPr lang="en-AU" dirty="0" smtClean="0"/>
              <a:t>We do not have time to go</a:t>
            </a:r>
            <a:r>
              <a:rPr lang="en-AU" baseline="0" dirty="0" smtClean="0"/>
              <a:t> through everything the children said, so we will focus on their views of good teacher. Many of them are very close to the views on praxis I have, and perhaps you share.</a:t>
            </a:r>
          </a:p>
          <a:p>
            <a:r>
              <a:rPr lang="en-AU" dirty="0" smtClean="0"/>
              <a:t>Some are both:</a:t>
            </a:r>
            <a:r>
              <a:rPr lang="en-AU" baseline="0" dirty="0" smtClean="0"/>
              <a:t> not hitting is about what teacher does (not do), but also what teacher is not: a monster</a:t>
            </a:r>
            <a:endParaRPr lang="en-AU" dirty="0"/>
          </a:p>
        </p:txBody>
      </p:sp>
      <p:sp>
        <p:nvSpPr>
          <p:cNvPr id="4" name="Date Placeholder 3"/>
          <p:cNvSpPr>
            <a:spLocks noGrp="1"/>
          </p:cNvSpPr>
          <p:nvPr>
            <p:ph type="dt" idx="10"/>
          </p:nvPr>
        </p:nvSpPr>
        <p:spPr/>
        <p:txBody>
          <a:bodyPr/>
          <a:lstStyle/>
          <a:p>
            <a:fld id="{EB13B475-78E4-4CF1-AED3-F84EBAC25268}"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23</a:t>
            </a:fld>
            <a:endParaRPr lang="fi-FI"/>
          </a:p>
        </p:txBody>
      </p:sp>
    </p:spTree>
    <p:extLst>
      <p:ext uri="{BB962C8B-B14F-4D97-AF65-F5344CB8AC3E}">
        <p14:creationId xmlns:p14="http://schemas.microsoft.com/office/powerpoint/2010/main" val="466682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 read)</a:t>
            </a:r>
            <a:endParaRPr lang="en-AU" baseline="0" dirty="0" smtClean="0"/>
          </a:p>
          <a:p>
            <a:r>
              <a:rPr lang="en-AU" baseline="0" dirty="0" smtClean="0"/>
              <a:t>(colour coded analysis of what they might mean), and I think this applies to all teachers, TESOL and other</a:t>
            </a:r>
          </a:p>
          <a:p>
            <a:r>
              <a:rPr lang="en-AU" baseline="0" dirty="0" smtClean="0"/>
              <a:t>Some of teachers teaching</a:t>
            </a:r>
          </a:p>
          <a:p>
            <a:r>
              <a:rPr lang="en-AU" dirty="0" smtClean="0"/>
              <a:t>We do not have time to go</a:t>
            </a:r>
            <a:r>
              <a:rPr lang="en-AU" baseline="0" dirty="0" smtClean="0"/>
              <a:t> through everything the children said, so we will focus on their views of good teacher. Many of them are very close to the views on praxis I have, and perhaps you share.</a:t>
            </a:r>
          </a:p>
          <a:p>
            <a:r>
              <a:rPr lang="en-AU" dirty="0" smtClean="0"/>
              <a:t>Some are both:</a:t>
            </a:r>
            <a:r>
              <a:rPr lang="en-AU" baseline="0" dirty="0" smtClean="0"/>
              <a:t> not hitting is about what teacher does (not do), but also what teacher is not: a monster</a:t>
            </a:r>
          </a:p>
          <a:p>
            <a:r>
              <a:rPr lang="en-AU" baseline="0" dirty="0" smtClean="0"/>
              <a:t>Practices are interconnected, teachers show example of how others are treated</a:t>
            </a:r>
          </a:p>
          <a:p>
            <a:r>
              <a:rPr lang="en-AU" baseline="0" dirty="0" smtClean="0"/>
              <a:t>You have a big role</a:t>
            </a:r>
            <a:endParaRPr lang="en-AU" dirty="0"/>
          </a:p>
        </p:txBody>
      </p:sp>
      <p:sp>
        <p:nvSpPr>
          <p:cNvPr id="4" name="Date Placeholder 3"/>
          <p:cNvSpPr>
            <a:spLocks noGrp="1"/>
          </p:cNvSpPr>
          <p:nvPr>
            <p:ph type="dt" idx="10"/>
          </p:nvPr>
        </p:nvSpPr>
        <p:spPr/>
        <p:txBody>
          <a:bodyPr/>
          <a:lstStyle/>
          <a:p>
            <a:fld id="{EB13B475-78E4-4CF1-AED3-F84EBAC25268}"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24</a:t>
            </a:fld>
            <a:endParaRPr lang="fi-FI"/>
          </a:p>
        </p:txBody>
      </p:sp>
    </p:spTree>
    <p:extLst>
      <p:ext uri="{BB962C8B-B14F-4D97-AF65-F5344CB8AC3E}">
        <p14:creationId xmlns:p14="http://schemas.microsoft.com/office/powerpoint/2010/main" val="2219236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There is definitely not a shortage of sources. </a:t>
            </a:r>
          </a:p>
          <a:p>
            <a:r>
              <a:rPr lang="en-AU" dirty="0" smtClean="0"/>
              <a:t>Also, online sources</a:t>
            </a:r>
          </a:p>
          <a:p>
            <a:r>
              <a:rPr lang="en-AU" dirty="0" smtClean="0"/>
              <a:t>I</a:t>
            </a:r>
            <a:r>
              <a:rPr lang="en-AU" baseline="0" dirty="0" smtClean="0"/>
              <a:t> say this even though I know many practitioners in education feel that their views are not encounter in educational research, and that research fails to recognise their interpretative categories, lived realties and their experience (speaking </a:t>
            </a:r>
            <a:r>
              <a:rPr lang="en-AU" i="1" baseline="0" dirty="0" smtClean="0"/>
              <a:t>about</a:t>
            </a:r>
            <a:r>
              <a:rPr lang="en-AU" baseline="0" dirty="0" smtClean="0"/>
              <a:t> them)</a:t>
            </a:r>
            <a:r>
              <a:rPr lang="en-AU" dirty="0" smtClean="0"/>
              <a:t> </a:t>
            </a:r>
          </a:p>
          <a:p>
            <a:r>
              <a:rPr lang="en-AU" dirty="0" smtClean="0"/>
              <a:t>It is possible to understand and develop the ways in which practices are conducted within practice traditions that inform and orient them</a:t>
            </a:r>
          </a:p>
          <a:p>
            <a:r>
              <a:rPr lang="en-AU" dirty="0" smtClean="0"/>
              <a:t>It is possible to enter critical dialogue with those who speak the language and constitute the shared practice</a:t>
            </a:r>
          </a:p>
          <a:p>
            <a:r>
              <a:rPr lang="en-AU" dirty="0" smtClean="0"/>
              <a:t>Praxis-literature</a:t>
            </a:r>
          </a:p>
          <a:p>
            <a:endParaRPr lang="en-AU" dirty="0"/>
          </a:p>
        </p:txBody>
      </p:sp>
      <p:sp>
        <p:nvSpPr>
          <p:cNvPr id="4" name="Slide Number Placeholder 3"/>
          <p:cNvSpPr>
            <a:spLocks noGrp="1"/>
          </p:cNvSpPr>
          <p:nvPr>
            <p:ph type="sldNum" sz="quarter" idx="10"/>
          </p:nvPr>
        </p:nvSpPr>
        <p:spPr/>
        <p:txBody>
          <a:bodyPr/>
          <a:lstStyle/>
          <a:p>
            <a:fld id="{899856D3-0C90-4803-8ECE-64A5E0A4206F}" type="slidenum">
              <a:rPr lang="en-AU" smtClean="0"/>
              <a:t>25</a:t>
            </a:fld>
            <a:endParaRPr lang="en-AU"/>
          </a:p>
        </p:txBody>
      </p:sp>
    </p:spTree>
    <p:extLst>
      <p:ext uri="{BB962C8B-B14F-4D97-AF65-F5344CB8AC3E}">
        <p14:creationId xmlns:p14="http://schemas.microsoft.com/office/powerpoint/2010/main" val="40701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smtClean="0"/>
              <a:t>references</a:t>
            </a:r>
            <a:endParaRPr lang="fi-FI" dirty="0"/>
          </a:p>
        </p:txBody>
      </p:sp>
      <p:sp>
        <p:nvSpPr>
          <p:cNvPr id="4" name="Päivämäärän paikkamerkki 3"/>
          <p:cNvSpPr>
            <a:spLocks noGrp="1"/>
          </p:cNvSpPr>
          <p:nvPr>
            <p:ph type="dt" idx="10"/>
          </p:nvPr>
        </p:nvSpPr>
        <p:spPr/>
        <p:txBody>
          <a:bodyPr/>
          <a:lstStyle/>
          <a:p>
            <a:fld id="{B7F82E17-963D-44EC-B784-A430B32B646F}" type="datetime1">
              <a:rPr lang="fi-FI" smtClean="0"/>
              <a:t>16/3/17</a:t>
            </a:fld>
            <a:endParaRPr lang="fi-FI"/>
          </a:p>
        </p:txBody>
      </p:sp>
      <p:sp>
        <p:nvSpPr>
          <p:cNvPr id="5" name="Dian numeron paikkamerkki 4"/>
          <p:cNvSpPr>
            <a:spLocks noGrp="1"/>
          </p:cNvSpPr>
          <p:nvPr>
            <p:ph type="sldNum" sz="quarter" idx="11"/>
          </p:nvPr>
        </p:nvSpPr>
        <p:spPr/>
        <p:txBody>
          <a:bodyPr/>
          <a:lstStyle/>
          <a:p>
            <a:fld id="{8AFCB259-2BEC-4630-926C-D2E55F7A047D}" type="slidenum">
              <a:rPr lang="fi-FI" smtClean="0"/>
              <a:t>26</a:t>
            </a:fld>
            <a:endParaRPr lang="fi-FI"/>
          </a:p>
        </p:txBody>
      </p:sp>
    </p:spTree>
    <p:extLst>
      <p:ext uri="{BB962C8B-B14F-4D97-AF65-F5344CB8AC3E}">
        <p14:creationId xmlns:p14="http://schemas.microsoft.com/office/powerpoint/2010/main" val="2838150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Before…</a:t>
            </a:r>
          </a:p>
          <a:p>
            <a:r>
              <a:rPr lang="en-AU" dirty="0" smtClean="0"/>
              <a:t>Sitting down is dangerous. </a:t>
            </a:r>
          </a:p>
          <a:p>
            <a:r>
              <a:rPr lang="en-AU" dirty="0" smtClean="0"/>
              <a:t>Y/N</a:t>
            </a:r>
            <a:r>
              <a:rPr lang="en-AU" baseline="0" dirty="0" smtClean="0"/>
              <a:t> questions, look around</a:t>
            </a:r>
            <a:endParaRPr lang="en-AU" dirty="0" smtClean="0"/>
          </a:p>
          <a:p>
            <a:r>
              <a:rPr lang="en-AU" dirty="0" smtClean="0"/>
              <a:t>Who is a teacher?</a:t>
            </a:r>
          </a:p>
          <a:p>
            <a:r>
              <a:rPr lang="en-AU" dirty="0" smtClean="0"/>
              <a:t>Who has been a teacher?</a:t>
            </a:r>
          </a:p>
          <a:p>
            <a:r>
              <a:rPr lang="en-AU" baseline="0" dirty="0" smtClean="0"/>
              <a:t>Who can speak some other language than English?</a:t>
            </a:r>
          </a:p>
          <a:p>
            <a:r>
              <a:rPr lang="en-AU" baseline="0" dirty="0" smtClean="0"/>
              <a:t>Who speaks a language other than English at home?</a:t>
            </a:r>
          </a:p>
          <a:p>
            <a:r>
              <a:rPr lang="en-AU" baseline="0" dirty="0" smtClean="0"/>
              <a:t>Who has been a EAL student in school?</a:t>
            </a:r>
          </a:p>
          <a:p>
            <a:r>
              <a:rPr lang="en-AU" baseline="0" dirty="0" smtClean="0"/>
              <a:t>Whose children have studied in a language other than their home language?</a:t>
            </a:r>
          </a:p>
          <a:p>
            <a:r>
              <a:rPr lang="en-AU" dirty="0" smtClean="0"/>
              <a:t>Who works with </a:t>
            </a:r>
            <a:r>
              <a:rPr lang="en-AU" baseline="0" dirty="0" smtClean="0"/>
              <a:t>children?</a:t>
            </a:r>
          </a:p>
          <a:p>
            <a:r>
              <a:rPr lang="en-AU" baseline="0" dirty="0" smtClean="0"/>
              <a:t>Who </a:t>
            </a:r>
            <a:r>
              <a:rPr lang="en-AU" dirty="0" smtClean="0"/>
              <a:t>works with </a:t>
            </a:r>
            <a:r>
              <a:rPr lang="en-AU" baseline="0" dirty="0" smtClean="0"/>
              <a:t>adults?</a:t>
            </a:r>
          </a:p>
          <a:p>
            <a:r>
              <a:rPr lang="en-AU" baseline="0" dirty="0" smtClean="0"/>
              <a:t>Who </a:t>
            </a:r>
            <a:r>
              <a:rPr lang="en-AU" dirty="0" smtClean="0"/>
              <a:t>works with </a:t>
            </a:r>
            <a:r>
              <a:rPr lang="en-AU" baseline="0" dirty="0" smtClean="0"/>
              <a:t>refugees?</a:t>
            </a:r>
          </a:p>
          <a:p>
            <a:r>
              <a:rPr lang="en-AU" baseline="0" dirty="0" smtClean="0"/>
              <a:t>Who is interested in improving their own work?</a:t>
            </a:r>
          </a:p>
          <a:p>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3</a:t>
            </a:fld>
            <a:endParaRPr lang="fi-FI"/>
          </a:p>
        </p:txBody>
      </p:sp>
    </p:spTree>
    <p:extLst>
      <p:ext uri="{BB962C8B-B14F-4D97-AF65-F5344CB8AC3E}">
        <p14:creationId xmlns:p14="http://schemas.microsoft.com/office/powerpoint/2010/main" val="8103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Introducing</a:t>
            </a:r>
            <a:r>
              <a:rPr lang="en-AU" baseline="0" dirty="0" smtClean="0"/>
              <a:t> myself</a:t>
            </a:r>
          </a:p>
          <a:p>
            <a:r>
              <a:rPr lang="en-AU" baseline="0" dirty="0" smtClean="0"/>
              <a:t>I am from Finland</a:t>
            </a:r>
          </a:p>
          <a:p>
            <a:r>
              <a:rPr lang="en-AU" baseline="0" dirty="0" smtClean="0"/>
              <a:t>I am a primary school teacher by training</a:t>
            </a:r>
          </a:p>
          <a:p>
            <a:r>
              <a:rPr lang="en-AU" baseline="0" dirty="0" smtClean="0"/>
              <a:t>Not a TESOL teacher, but the focus of my degree was intercultural or global education, as one of the focus areas of TESOL</a:t>
            </a:r>
          </a:p>
          <a:p>
            <a:r>
              <a:rPr lang="en-AU" baseline="0" dirty="0" smtClean="0"/>
              <a:t>After being a teacher, 5 years as a teacher educator and researcher at University of Oulu, mostly teaching future teachers to work with migrant children</a:t>
            </a:r>
          </a:p>
          <a:p>
            <a:r>
              <a:rPr lang="en-AU" baseline="0" dirty="0" smtClean="0"/>
              <a:t>Research, all 3</a:t>
            </a:r>
          </a:p>
          <a:p>
            <a:r>
              <a:rPr lang="en-AU" baseline="0" dirty="0" smtClean="0"/>
              <a:t>Came 2016 w family</a:t>
            </a:r>
          </a:p>
          <a:p>
            <a:r>
              <a:rPr lang="en-AU" baseline="0" dirty="0" smtClean="0"/>
              <a:t>Looking at TESOL now as a mother</a:t>
            </a:r>
            <a:endParaRPr lang="en-AU" dirty="0"/>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4</a:t>
            </a:fld>
            <a:endParaRPr lang="fi-FI"/>
          </a:p>
        </p:txBody>
      </p:sp>
    </p:spTree>
    <p:extLst>
      <p:ext uri="{BB962C8B-B14F-4D97-AF65-F5344CB8AC3E}">
        <p14:creationId xmlns:p14="http://schemas.microsoft.com/office/powerpoint/2010/main" val="3604283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What</a:t>
            </a:r>
            <a:r>
              <a:rPr lang="en-AU" baseline="0" dirty="0" smtClean="0"/>
              <a:t> do you think praxis is?</a:t>
            </a:r>
          </a:p>
          <a:p>
            <a:r>
              <a:rPr lang="en-AU" baseline="0" dirty="0" smtClean="0"/>
              <a:t>Think for two minutes and tell me in three words. </a:t>
            </a:r>
          </a:p>
          <a:p>
            <a:r>
              <a:rPr lang="en-AU" baseline="0" dirty="0" smtClean="0"/>
              <a:t>No right or wrong answers. </a:t>
            </a:r>
          </a:p>
          <a:p>
            <a:r>
              <a:rPr lang="en-AU" baseline="0" dirty="0" smtClean="0"/>
              <a:t>Sharing</a:t>
            </a:r>
          </a:p>
          <a:p>
            <a:r>
              <a:rPr lang="en-AU" baseline="0" dirty="0" smtClean="0"/>
              <a:t>Asking others to elaborate their answers</a:t>
            </a:r>
          </a:p>
          <a:p>
            <a:r>
              <a:rPr lang="en-AU" baseline="0" dirty="0" smtClean="0"/>
              <a:t>I summarize</a:t>
            </a:r>
          </a:p>
          <a:p>
            <a:r>
              <a:rPr lang="en-AU" dirty="0" smtClean="0"/>
              <a:t>Why? Because praxis cannot be changed (or</a:t>
            </a:r>
            <a:r>
              <a:rPr lang="en-AU" baseline="0" dirty="0" smtClean="0"/>
              <a:t> understood) from the outside</a:t>
            </a:r>
            <a:r>
              <a:rPr lang="en-AU" dirty="0" smtClean="0"/>
              <a:t>,</a:t>
            </a:r>
            <a:r>
              <a:rPr lang="en-AU" baseline="0" dirty="0" smtClean="0"/>
              <a:t> but I can offer some ideas of how to do it. </a:t>
            </a:r>
          </a:p>
          <a:p>
            <a:r>
              <a:rPr lang="en-AU" baseline="0" dirty="0" smtClean="0"/>
              <a:t>You can have a spectator view on praxis, but the ones whose praxis it is have the most privileged position to explore and develop it.</a:t>
            </a:r>
            <a:endParaRPr lang="en-AU" dirty="0"/>
          </a:p>
        </p:txBody>
      </p:sp>
      <p:sp>
        <p:nvSpPr>
          <p:cNvPr id="4" name="Date Placeholder 3"/>
          <p:cNvSpPr>
            <a:spLocks noGrp="1"/>
          </p:cNvSpPr>
          <p:nvPr>
            <p:ph type="dt" idx="10"/>
          </p:nvPr>
        </p:nvSpPr>
        <p:spPr/>
        <p:txBody>
          <a:bodyPr/>
          <a:lstStyle/>
          <a:p>
            <a:fld id="{864E21D7-804E-44A8-A361-E9B22A0CC2BA}"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5</a:t>
            </a:fld>
            <a:endParaRPr lang="fi-FI"/>
          </a:p>
        </p:txBody>
      </p:sp>
    </p:spTree>
    <p:extLst>
      <p:ext uri="{BB962C8B-B14F-4D97-AF65-F5344CB8AC3E}">
        <p14:creationId xmlns:p14="http://schemas.microsoft.com/office/powerpoint/2010/main" val="3477006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Of</a:t>
            </a:r>
            <a:r>
              <a:rPr lang="en-GB" baseline="0" dirty="0" smtClean="0"/>
              <a:t> the most common views of what praxis is, </a:t>
            </a:r>
            <a:r>
              <a:rPr lang="en-GB" dirty="0" smtClean="0"/>
              <a:t>two are related.</a:t>
            </a:r>
          </a:p>
          <a:p>
            <a:r>
              <a:rPr lang="en-GB" dirty="0" smtClean="0"/>
              <a:t>Sentence on Aristotle; knowledge interests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smtClean="0"/>
              <a:t>Hegel &amp; Marx: </a:t>
            </a:r>
            <a:r>
              <a:rPr lang="fi-FI" i="1" dirty="0" smtClean="0"/>
              <a:t>History-making action</a:t>
            </a:r>
            <a:r>
              <a:rPr lang="fi-FI" dirty="0" smtClean="0"/>
              <a:t> refers to any kind</a:t>
            </a:r>
            <a:r>
              <a:rPr lang="fi-FI" baseline="0" dirty="0" smtClean="0"/>
              <a:t> of action with </a:t>
            </a:r>
            <a:r>
              <a:rPr lang="en-AU" sz="1200" dirty="0" smtClean="0"/>
              <a:t>action with moral, social and political consequences, good or bad, for those involved in and affected by it</a:t>
            </a:r>
          </a:p>
          <a:p>
            <a:r>
              <a:rPr lang="fi-FI" dirty="0" smtClean="0"/>
              <a:t>According</a:t>
            </a:r>
            <a:r>
              <a:rPr lang="fi-FI" baseline="0" dirty="0" smtClean="0"/>
              <a:t> to </a:t>
            </a:r>
            <a:r>
              <a:rPr lang="fi-FI" dirty="0" smtClean="0"/>
              <a:t>Hegel ja Marx (1845) ideas, theories and social phenomena are born in collective praxis, and it</a:t>
            </a:r>
            <a:r>
              <a:rPr lang="fi-FI" baseline="0" dirty="0" smtClean="0"/>
              <a:t> is this kind of action that makes history.</a:t>
            </a:r>
            <a:endParaRPr lang="fi-FI"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smtClean="0"/>
              <a:t>More recently…</a:t>
            </a:r>
            <a:endParaRPr lang="en-GB" dirty="0" smtClean="0"/>
          </a:p>
          <a:p>
            <a:r>
              <a:rPr lang="en-GB" dirty="0" smtClean="0"/>
              <a:t>So, praxis</a:t>
            </a:r>
            <a:r>
              <a:rPr lang="en-GB" baseline="0" dirty="0" smtClean="0"/>
              <a:t> is always action, and it is always tied to the moment in which it happens. </a:t>
            </a:r>
          </a:p>
          <a:p>
            <a:r>
              <a:rPr lang="en-GB" baseline="0" dirty="0" smtClean="0"/>
              <a:t>That is why it cannot be taught, but talking about it can help practitioners understand their own work.</a:t>
            </a:r>
            <a:endParaRPr lang="en-GB" dirty="0" smtClean="0"/>
          </a:p>
          <a:p>
            <a:endParaRPr lang="en-GB" dirty="0"/>
          </a:p>
        </p:txBody>
      </p:sp>
      <p:sp>
        <p:nvSpPr>
          <p:cNvPr id="4" name="Slide Number Placeholder 3"/>
          <p:cNvSpPr>
            <a:spLocks noGrp="1"/>
          </p:cNvSpPr>
          <p:nvPr>
            <p:ph type="sldNum" sz="quarter" idx="10"/>
          </p:nvPr>
        </p:nvSpPr>
        <p:spPr/>
        <p:txBody>
          <a:bodyPr/>
          <a:lstStyle/>
          <a:p>
            <a:fld id="{EBE257FA-55BD-4174-A454-438AF431F034}" type="slidenum">
              <a:rPr lang="en-GB" smtClean="0"/>
              <a:t>6</a:t>
            </a:fld>
            <a:endParaRPr lang="en-GB"/>
          </a:p>
        </p:txBody>
      </p:sp>
    </p:spTree>
    <p:extLst>
      <p:ext uri="{BB962C8B-B14F-4D97-AF65-F5344CB8AC3E}">
        <p14:creationId xmlns:p14="http://schemas.microsoft.com/office/powerpoint/2010/main" val="4032272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mn-lt"/>
                <a:ea typeface="+mn-ea"/>
                <a:cs typeface="+mn-cs"/>
              </a:rPr>
              <a:t>All praxis</a:t>
            </a:r>
            <a:r>
              <a:rPr lang="en-AU" sz="1200" b="0" i="0" u="none" strike="noStrike" kern="1200" baseline="0" dirty="0" smtClean="0">
                <a:solidFill>
                  <a:schemeClr val="tx1"/>
                </a:solidFill>
                <a:effectLst/>
                <a:latin typeface="+mn-lt"/>
                <a:ea typeface="+mn-ea"/>
                <a:cs typeface="+mn-cs"/>
              </a:rPr>
              <a:t> is not educational; not all education praxis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mn-lt"/>
                <a:ea typeface="+mn-ea"/>
                <a:cs typeface="+mn-cs"/>
              </a:rPr>
              <a:t>The Aristotelean idea</a:t>
            </a:r>
            <a:r>
              <a:rPr lang="en-AU" sz="1200" b="0" i="0" u="none" strike="noStrike" kern="1200" baseline="0" dirty="0" smtClean="0">
                <a:solidFill>
                  <a:schemeClr val="tx1"/>
                </a:solidFill>
                <a:effectLst/>
                <a:latin typeface="+mn-lt"/>
                <a:ea typeface="+mn-ea"/>
                <a:cs typeface="+mn-cs"/>
              </a:rPr>
              <a:t> of praxis was adopted to education especially at the times of </a:t>
            </a:r>
            <a:r>
              <a:rPr lang="en-AU" dirty="0" smtClean="0"/>
              <a:t>Enlightenment,</a:t>
            </a:r>
            <a:r>
              <a:rPr lang="en-AU" baseline="0" dirty="0" smtClean="0"/>
              <a:t> </a:t>
            </a:r>
            <a:r>
              <a:rPr lang="en-AU" sz="1200" b="0" i="0" u="none" strike="noStrike" kern="1200" baseline="0" dirty="0" smtClean="0">
                <a:solidFill>
                  <a:schemeClr val="tx1"/>
                </a:solidFill>
                <a:effectLst/>
                <a:latin typeface="+mn-lt"/>
                <a:ea typeface="+mn-ea"/>
                <a:cs typeface="+mn-cs"/>
              </a:rPr>
              <a:t>mainly </a:t>
            </a:r>
            <a:r>
              <a:rPr lang="en-AU" sz="1200" b="0" i="0" u="none" strike="noStrike" kern="1200" dirty="0" smtClean="0">
                <a:solidFill>
                  <a:schemeClr val="tx1"/>
                </a:solidFill>
                <a:effectLst/>
                <a:latin typeface="+mn-lt"/>
                <a:ea typeface="+mn-ea"/>
                <a:cs typeface="+mn-cs"/>
              </a:rPr>
              <a:t>aiming to replace a deterministic religious notions of humankind with an idea of human beings as autonomous individuals and human upbringing as a necessary </a:t>
            </a:r>
            <a:r>
              <a:rPr lang="en-AU" sz="1200" b="0" i="1" u="none" strike="noStrike" kern="1200" dirty="0" smtClean="0">
                <a:solidFill>
                  <a:schemeClr val="tx1"/>
                </a:solidFill>
                <a:effectLst/>
                <a:latin typeface="+mn-lt"/>
                <a:ea typeface="+mn-ea"/>
                <a:cs typeface="+mn-cs"/>
              </a:rPr>
              <a:t>human</a:t>
            </a:r>
            <a:r>
              <a:rPr lang="en-AU" sz="1200" b="0" i="0" u="none" strike="noStrike" kern="1200" dirty="0" smtClean="0">
                <a:solidFill>
                  <a:schemeClr val="tx1"/>
                </a:solidFill>
                <a:effectLst/>
                <a:latin typeface="+mn-lt"/>
                <a:ea typeface="+mn-ea"/>
                <a:cs typeface="+mn-cs"/>
              </a:rPr>
              <a:t> (not divine) task;</a:t>
            </a:r>
            <a:r>
              <a:rPr lang="en-AU" sz="1200" b="0" i="0" u="none" strike="noStrike" kern="1200" baseline="0" dirty="0" smtClean="0">
                <a:solidFill>
                  <a:schemeClr val="tx1"/>
                </a:solidFill>
                <a:effectLst/>
                <a:latin typeface="+mn-lt"/>
                <a:ea typeface="+mn-ea"/>
                <a:cs typeface="+mn-cs"/>
              </a:rPr>
              <a:t> it was considered to be necessary for humans because of humankind and our living well in the world, rather than because of religion</a:t>
            </a:r>
            <a:endParaRPr lang="en-AU" sz="1200" b="0" i="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H&amp;M did not</a:t>
            </a:r>
            <a:r>
              <a:rPr lang="en-AU" baseline="0" dirty="0" smtClean="0"/>
              <a:t> talk about education, but you could argue that education is also history making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mn-lt"/>
                <a:ea typeface="+mn-ea"/>
                <a:cs typeface="+mn-cs"/>
              </a:rPr>
              <a:t>If we consider the definitions of previous slide,</a:t>
            </a:r>
            <a:r>
              <a:rPr lang="en-AU" sz="1200" b="0" i="0" u="none" strike="noStrike" kern="1200" baseline="0" dirty="0" smtClean="0">
                <a:solidFill>
                  <a:schemeClr val="tx1"/>
                </a:solidFill>
                <a:effectLst/>
                <a:latin typeface="+mn-lt"/>
                <a:ea typeface="+mn-ea"/>
                <a:cs typeface="+mn-cs"/>
              </a:rPr>
              <a:t> educational praxis is both</a:t>
            </a:r>
            <a:endParaRPr lang="en-A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It is Aristotelean</a:t>
            </a:r>
            <a:r>
              <a:rPr lang="en-GB" baseline="0" dirty="0" smtClean="0"/>
              <a:t> because it aims to be “right conduct”, aiming at the good for persons and the good for humankind,</a:t>
            </a:r>
          </a:p>
          <a:p>
            <a:r>
              <a:rPr lang="en-GB" baseline="0" dirty="0" smtClean="0"/>
              <a:t>It is H&amp;M because it aims at the reproduction and transformation of rising generation of children, young people and adults into modes of personal and moral life and modes of social and political life that are oriented towards the good for each and for all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IMAGE: Educational p</a:t>
            </a:r>
            <a:r>
              <a:rPr lang="en-US" baseline="0" dirty="0" err="1" smtClean="0"/>
              <a:t>raxis</a:t>
            </a:r>
            <a:r>
              <a:rPr lang="en-US" baseline="0" dirty="0" smtClean="0"/>
              <a:t> is practical and prudent action that– at the </a:t>
            </a:r>
            <a:r>
              <a:rPr lang="en-US" baseline="0" dirty="0" err="1" smtClean="0"/>
              <a:t>partic</a:t>
            </a:r>
            <a:r>
              <a:rPr lang="en-AU" dirty="0" smtClean="0"/>
              <a:t>H&amp;M kind of praxis was adopted especially in North and Continental Europe, including Finland, considering education broadly</a:t>
            </a:r>
            <a:r>
              <a:rPr lang="en-AU" baseline="0" dirty="0" smtClean="0"/>
              <a:t> as brining up the child, whereas here and in other English speaking countries Aristotle. (Language, pedagogy,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ular</a:t>
            </a:r>
            <a:r>
              <a:rPr lang="en-US" baseline="0" dirty="0" smtClean="0"/>
              <a:t> moment of enactment – aims for the good of those involved (the individual, left) and for the good for humankind (the world, right) (Edwards-Groves &amp; </a:t>
            </a:r>
            <a:r>
              <a:rPr lang="en-US" baseline="0" dirty="0" err="1" smtClean="0"/>
              <a:t>Grootenboer</a:t>
            </a:r>
            <a:r>
              <a:rPr lang="en-US" baseline="0" dirty="0" smtClean="0"/>
              <a:t>, 2015).</a:t>
            </a: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smtClean="0"/>
              <a:t>English-speaking world, including Australia, often draw from (and extend on, like S </a:t>
            </a:r>
            <a:r>
              <a:rPr lang="en-AU" baseline="0" dirty="0" err="1" smtClean="0"/>
              <a:t>Kemmis</a:t>
            </a:r>
            <a:r>
              <a:rPr lang="en-AU" baseline="0" dirty="0" smtClean="0"/>
              <a:t> as </a:t>
            </a:r>
            <a:r>
              <a:rPr lang="en-AU" baseline="0" dirty="0" err="1" smtClean="0"/>
              <a:t>Hannu</a:t>
            </a:r>
            <a:r>
              <a:rPr lang="en-AU" baseline="0" dirty="0" smtClean="0"/>
              <a:t> noted), Aristotle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Have you thought about this</a:t>
            </a:r>
            <a:r>
              <a:rPr lang="en-AU" baseline="0" dirty="0" smtClean="0"/>
              <a:t> when teaching? Examples of when I have</a:t>
            </a:r>
          </a:p>
          <a:p>
            <a:endParaRPr lang="en-AU" dirty="0" smtClean="0"/>
          </a:p>
          <a:p>
            <a:endParaRPr lang="en-GB" dirty="0"/>
          </a:p>
        </p:txBody>
      </p:sp>
      <p:sp>
        <p:nvSpPr>
          <p:cNvPr id="4" name="Slide Number Placeholder 3"/>
          <p:cNvSpPr>
            <a:spLocks noGrp="1"/>
          </p:cNvSpPr>
          <p:nvPr>
            <p:ph type="sldNum" sz="quarter" idx="10"/>
          </p:nvPr>
        </p:nvSpPr>
        <p:spPr/>
        <p:txBody>
          <a:bodyPr/>
          <a:lstStyle/>
          <a:p>
            <a:fld id="{EBE257FA-55BD-4174-A454-438AF431F034}" type="slidenum">
              <a:rPr lang="en-GB" smtClean="0"/>
              <a:t>7</a:t>
            </a:fld>
            <a:endParaRPr lang="en-GB"/>
          </a:p>
        </p:txBody>
      </p:sp>
    </p:spTree>
    <p:extLst>
      <p:ext uri="{BB962C8B-B14F-4D97-AF65-F5344CB8AC3E}">
        <p14:creationId xmlns:p14="http://schemas.microsoft.com/office/powerpoint/2010/main" val="2685800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Any ideas of why considering praxis could be important especially in this historical moment we live in?</a:t>
            </a:r>
          </a:p>
          <a:p>
            <a:r>
              <a:rPr lang="en-AU" baseline="0" dirty="0" smtClean="0"/>
              <a:t>I think it is important because…</a:t>
            </a:r>
          </a:p>
          <a:p>
            <a:r>
              <a:rPr lang="en-AU" baseline="0" dirty="0" smtClean="0"/>
              <a:t>The argument-making purpose of both education and research has been talked about for a long time, and I think the quicker the changes are, the more we should make education react to it. </a:t>
            </a:r>
          </a:p>
          <a:p>
            <a:r>
              <a:rPr lang="en-AU" baseline="0" dirty="0" smtClean="0"/>
              <a:t>I think it is needed to do something which is education rather than schooling</a:t>
            </a:r>
          </a:p>
          <a:p>
            <a:r>
              <a:rPr lang="en-AU" baseline="0" dirty="0" smtClean="0"/>
              <a:t>(how does it work within strict guidelines and curricula?)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Even though enlightenment</a:t>
            </a:r>
            <a:r>
              <a:rPr lang="en-AU" baseline="0" dirty="0" smtClean="0"/>
              <a:t> is quite a long time ago and in most nations education is not considered important anymore only because of religion, current affairs have made praxis more important. </a:t>
            </a:r>
          </a:p>
          <a:p>
            <a:r>
              <a:rPr lang="en-AU" baseline="0" dirty="0" smtClean="0"/>
              <a:t>(Trump, </a:t>
            </a:r>
            <a:r>
              <a:rPr lang="en-AU" baseline="0" dirty="0" err="1" smtClean="0"/>
              <a:t>DeVos</a:t>
            </a:r>
            <a:r>
              <a:rPr lang="en-AU" baseline="0" dirty="0" smtClean="0"/>
              <a:t> push private education, school vouchers and especially religious schools making education a privilege of few, and those with the right kind of faith)</a:t>
            </a:r>
          </a:p>
        </p:txBody>
      </p:sp>
      <p:sp>
        <p:nvSpPr>
          <p:cNvPr id="4" name="Date Placeholder 3"/>
          <p:cNvSpPr>
            <a:spLocks noGrp="1"/>
          </p:cNvSpPr>
          <p:nvPr>
            <p:ph type="dt" idx="10"/>
          </p:nvPr>
        </p:nvSpPr>
        <p:spPr/>
        <p:txBody>
          <a:bodyPr/>
          <a:lstStyle/>
          <a:p>
            <a:fld id="{F20CFB98-4B35-47EB-9782-F249AE196CE6}" type="datetime1">
              <a:rPr lang="fi-FI" smtClean="0"/>
              <a:t>16/3/17</a:t>
            </a:fld>
            <a:endParaRPr lang="fi-FI"/>
          </a:p>
        </p:txBody>
      </p:sp>
      <p:sp>
        <p:nvSpPr>
          <p:cNvPr id="5" name="Slide Number Placeholder 4"/>
          <p:cNvSpPr>
            <a:spLocks noGrp="1"/>
          </p:cNvSpPr>
          <p:nvPr>
            <p:ph type="sldNum" sz="quarter" idx="11"/>
          </p:nvPr>
        </p:nvSpPr>
        <p:spPr/>
        <p:txBody>
          <a:bodyPr/>
          <a:lstStyle/>
          <a:p>
            <a:fld id="{8AFCB259-2BEC-4630-926C-D2E55F7A047D}" type="slidenum">
              <a:rPr lang="fi-FI" smtClean="0"/>
              <a:t>8</a:t>
            </a:fld>
            <a:endParaRPr lang="fi-FI"/>
          </a:p>
        </p:txBody>
      </p:sp>
    </p:spTree>
    <p:extLst>
      <p:ext uri="{BB962C8B-B14F-4D97-AF65-F5344CB8AC3E}">
        <p14:creationId xmlns:p14="http://schemas.microsoft.com/office/powerpoint/2010/main" val="3308796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Talking</a:t>
            </a:r>
            <a:r>
              <a:rPr lang="en-AU" sz="1200" b="0" i="0" kern="1200" baseline="0" dirty="0" smtClean="0">
                <a:solidFill>
                  <a:schemeClr val="tx1"/>
                </a:solidFill>
                <a:effectLst/>
                <a:latin typeface="+mn-lt"/>
                <a:ea typeface="+mn-ea"/>
                <a:cs typeface="+mn-cs"/>
              </a:rPr>
              <a:t> about praxis and its significance is one thing, we have to</a:t>
            </a:r>
            <a:r>
              <a:rPr lang="en-AU" sz="1200" b="0" i="0" kern="1200" dirty="0" smtClean="0">
                <a:solidFill>
                  <a:schemeClr val="tx1"/>
                </a:solidFill>
                <a:effectLst/>
                <a:latin typeface="+mn-lt"/>
                <a:ea typeface="+mn-ea"/>
                <a:cs typeface="+mn-cs"/>
              </a:rPr>
              <a:t> make it work</a:t>
            </a:r>
          </a:p>
          <a:p>
            <a:r>
              <a:rPr lang="en-AU" sz="1200" b="0" i="0" kern="1200" dirty="0" smtClean="0">
                <a:solidFill>
                  <a:schemeClr val="tx1"/>
                </a:solidFill>
                <a:effectLst/>
                <a:latin typeface="+mn-lt"/>
                <a:ea typeface="+mn-ea"/>
                <a:cs typeface="+mn-cs"/>
              </a:rPr>
              <a:t>Many ways to</a:t>
            </a:r>
            <a:r>
              <a:rPr lang="en-AU" sz="1200" b="0" i="0" kern="1200" baseline="0" dirty="0" smtClean="0">
                <a:solidFill>
                  <a:schemeClr val="tx1"/>
                </a:solidFill>
                <a:effectLst/>
                <a:latin typeface="+mn-lt"/>
                <a:ea typeface="+mn-ea"/>
                <a:cs typeface="+mn-cs"/>
              </a:rPr>
              <a:t> do that, one suggestion is by…</a:t>
            </a:r>
            <a:endParaRPr lang="en-AU" sz="1200" b="0" i="0" kern="1200" dirty="0" smtClean="0">
              <a:solidFill>
                <a:schemeClr val="tx1"/>
              </a:solidFill>
              <a:effectLst/>
              <a:latin typeface="+mn-lt"/>
              <a:ea typeface="+mn-ea"/>
              <a:cs typeface="+mn-cs"/>
            </a:endParaRPr>
          </a:p>
          <a:p>
            <a:r>
              <a:rPr lang="en-AU" sz="1200" b="0" i="0" kern="1200" dirty="0" smtClean="0">
                <a:solidFill>
                  <a:schemeClr val="tx1"/>
                </a:solidFill>
                <a:effectLst/>
                <a:latin typeface="+mn-lt"/>
                <a:ea typeface="+mn-ea"/>
                <a:cs typeface="+mn-cs"/>
              </a:rPr>
              <a:t>The</a:t>
            </a:r>
            <a:r>
              <a:rPr lang="en-AU" sz="1200" b="0" i="0" kern="1200" baseline="0" dirty="0" smtClean="0">
                <a:solidFill>
                  <a:schemeClr val="tx1"/>
                </a:solidFill>
                <a:effectLst/>
                <a:latin typeface="+mn-lt"/>
                <a:ea typeface="+mn-ea"/>
                <a:cs typeface="+mn-cs"/>
              </a:rPr>
              <a:t> argument is that o</a:t>
            </a:r>
            <a:r>
              <a:rPr lang="en-AU" sz="1200" b="0" i="0" kern="1200" dirty="0" smtClean="0">
                <a:solidFill>
                  <a:schemeClr val="tx1"/>
                </a:solidFill>
                <a:effectLst/>
                <a:latin typeface="+mn-lt"/>
                <a:ea typeface="+mn-ea"/>
                <a:cs typeface="+mn-cs"/>
              </a:rPr>
              <a:t>ur work is at</a:t>
            </a:r>
            <a:r>
              <a:rPr lang="en-AU" sz="1200" b="0" i="0" kern="1200" baseline="0" dirty="0" smtClean="0">
                <a:solidFill>
                  <a:schemeClr val="tx1"/>
                </a:solidFill>
                <a:effectLst/>
                <a:latin typeface="+mn-lt"/>
                <a:ea typeface="+mn-ea"/>
                <a:cs typeface="+mn-cs"/>
              </a:rPr>
              <a:t> least</a:t>
            </a:r>
            <a:r>
              <a:rPr lang="en-AU" sz="1200" b="0" i="0" kern="1200" dirty="0" smtClean="0">
                <a:solidFill>
                  <a:schemeClr val="tx1"/>
                </a:solidFill>
                <a:effectLst/>
                <a:latin typeface="+mn-lt"/>
                <a:ea typeface="+mn-ea"/>
                <a:cs typeface="+mn-cs"/>
              </a:rPr>
              <a:t> </a:t>
            </a:r>
            <a:r>
              <a:rPr lang="en-AU" sz="1200" b="1" i="0" kern="1200" dirty="0" smtClean="0">
                <a:solidFill>
                  <a:schemeClr val="tx1"/>
                </a:solidFill>
                <a:effectLst/>
                <a:latin typeface="+mn-lt"/>
                <a:ea typeface="+mn-ea"/>
                <a:cs typeface="+mn-cs"/>
              </a:rPr>
              <a:t>action;</a:t>
            </a:r>
            <a:r>
              <a:rPr lang="en-AU" sz="1200" b="0" i="0" kern="1200" dirty="0" smtClean="0">
                <a:solidFill>
                  <a:schemeClr val="tx1"/>
                </a:solidFill>
                <a:effectLst/>
                <a:latin typeface="+mn-lt"/>
                <a:ea typeface="+mn-ea"/>
                <a:cs typeface="+mn-cs"/>
              </a:rPr>
              <a:t> and</a:t>
            </a:r>
            <a:r>
              <a:rPr lang="en-AU" sz="1200" b="0" i="0" kern="1200" baseline="0" dirty="0" smtClean="0">
                <a:solidFill>
                  <a:schemeClr val="tx1"/>
                </a:solidFill>
                <a:effectLst/>
                <a:latin typeface="+mn-lt"/>
                <a:ea typeface="+mn-ea"/>
                <a:cs typeface="+mn-cs"/>
              </a:rPr>
              <a:t> the action is</a:t>
            </a:r>
            <a:r>
              <a:rPr lang="en-AU" sz="1200" b="0" i="0" kern="1200" dirty="0" smtClean="0">
                <a:solidFill>
                  <a:schemeClr val="tx1"/>
                </a:solidFill>
                <a:effectLst/>
                <a:latin typeface="+mn-lt"/>
                <a:ea typeface="+mn-ea"/>
                <a:cs typeface="+mn-cs"/>
              </a:rPr>
              <a:t> tied</a:t>
            </a:r>
            <a:r>
              <a:rPr lang="en-AU" sz="1200" b="0" i="0" kern="1200" baseline="0" dirty="0" smtClean="0">
                <a:solidFill>
                  <a:schemeClr val="tx1"/>
                </a:solidFill>
                <a:effectLst/>
                <a:latin typeface="+mn-lt"/>
                <a:ea typeface="+mn-ea"/>
                <a:cs typeface="+mn-cs"/>
              </a:rPr>
              <a:t> within a temporal and spatial event, and our judgement of what is best in that situation</a:t>
            </a:r>
            <a:endParaRPr lang="en-AU" sz="1200" b="0" i="0" kern="1200" dirty="0" smtClean="0">
              <a:solidFill>
                <a:schemeClr val="tx1"/>
              </a:solidFill>
              <a:effectLst/>
              <a:latin typeface="+mn-lt"/>
              <a:ea typeface="+mn-ea"/>
              <a:cs typeface="+mn-cs"/>
            </a:endParaRPr>
          </a:p>
          <a:p>
            <a:r>
              <a:rPr lang="en-AU" sz="1200" b="0" i="0" kern="1200" baseline="0" dirty="0" smtClean="0">
                <a:solidFill>
                  <a:schemeClr val="tx1"/>
                </a:solidFill>
                <a:effectLst/>
                <a:latin typeface="+mn-lt"/>
                <a:ea typeface="+mn-ea"/>
                <a:cs typeface="+mn-cs"/>
              </a:rPr>
              <a:t>It is enabled or hindered by material, semantic and social conditions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We base our</a:t>
            </a:r>
            <a:r>
              <a:rPr lang="en-AU" sz="1200" b="0" i="0" kern="1200" baseline="0" dirty="0" smtClean="0">
                <a:solidFill>
                  <a:schemeClr val="tx1"/>
                </a:solidFill>
                <a:effectLst/>
                <a:latin typeface="+mn-lt"/>
                <a:ea typeface="+mn-ea"/>
                <a:cs typeface="+mn-cs"/>
              </a:rPr>
              <a:t> action</a:t>
            </a:r>
            <a:r>
              <a:rPr lang="en-AU" sz="1200" b="0" i="0" kern="1200" dirty="0" smtClean="0">
                <a:solidFill>
                  <a:schemeClr val="tx1"/>
                </a:solidFill>
                <a:effectLst/>
                <a:latin typeface="+mn-lt"/>
                <a:ea typeface="+mn-ea"/>
                <a:cs typeface="+mn-cs"/>
              </a:rPr>
              <a:t> on </a:t>
            </a:r>
            <a:r>
              <a:rPr lang="en-AU" sz="1200" b="1" i="0" kern="1200" dirty="0" smtClean="0">
                <a:solidFill>
                  <a:schemeClr val="tx1"/>
                </a:solidFill>
                <a:effectLst/>
                <a:latin typeface="+mn-lt"/>
                <a:ea typeface="+mn-ea"/>
                <a:cs typeface="+mn-cs"/>
              </a:rPr>
              <a:t>knowledge</a:t>
            </a:r>
            <a:r>
              <a:rPr lang="en-AU" sz="1200" b="0" i="0" kern="1200" baseline="0" dirty="0" smtClean="0">
                <a:solidFill>
                  <a:schemeClr val="tx1"/>
                </a:solidFill>
                <a:effectLst/>
                <a:latin typeface="+mn-lt"/>
                <a:ea typeface="+mn-ea"/>
                <a:cs typeface="+mn-cs"/>
              </a:rPr>
              <a:t> of what might work, and knowledge of what our work should include.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baseline="0" dirty="0" smtClean="0">
                <a:solidFill>
                  <a:schemeClr val="tx1"/>
                </a:solidFill>
                <a:effectLst/>
                <a:latin typeface="+mn-lt"/>
                <a:ea typeface="+mn-ea"/>
                <a:cs typeface="+mn-cs"/>
              </a:rPr>
              <a:t>So it is both </a:t>
            </a:r>
            <a:r>
              <a:rPr lang="en-GB" sz="1200" b="1" i="0" kern="1200" baseline="0" dirty="0" smtClean="0">
                <a:solidFill>
                  <a:schemeClr val="tx1"/>
                </a:solidFill>
                <a:effectLst/>
                <a:latin typeface="+mn-lt"/>
                <a:ea typeface="+mn-ea"/>
                <a:cs typeface="+mn-cs"/>
              </a:rPr>
              <a:t>k</a:t>
            </a:r>
            <a:r>
              <a:rPr lang="en-GB" b="1" baseline="0" dirty="0" smtClean="0"/>
              <a:t>nowing how </a:t>
            </a:r>
            <a:r>
              <a:rPr lang="en-GB" b="0" baseline="0" dirty="0" smtClean="0"/>
              <a:t>and</a:t>
            </a:r>
            <a:r>
              <a:rPr lang="en-GB" b="1" baseline="0" dirty="0" smtClean="0"/>
              <a:t> knowing to</a:t>
            </a:r>
            <a:endParaRPr lang="en-AU" sz="1200" b="1" i="0" kern="1200" baseline="0" dirty="0" smtClean="0">
              <a:solidFill>
                <a:schemeClr val="tx1"/>
              </a:solidFill>
              <a:effectLst/>
              <a:latin typeface="+mn-lt"/>
              <a:ea typeface="+mn-ea"/>
              <a:cs typeface="+mn-cs"/>
            </a:endParaRPr>
          </a:p>
          <a:p>
            <a:r>
              <a:rPr lang="en-AU" sz="1200" b="0" i="0" kern="1200" baseline="0" dirty="0" smtClean="0">
                <a:solidFill>
                  <a:schemeClr val="tx1"/>
                </a:solidFill>
                <a:effectLst/>
                <a:latin typeface="+mn-lt"/>
                <a:ea typeface="+mn-ea"/>
                <a:cs typeface="+mn-cs"/>
              </a:rPr>
              <a:t>Some of the knowledge is acquired formally, through initial and continuous education and other external sources, and some informally, through action and experience</a:t>
            </a:r>
            <a:endParaRPr lang="en-AU" sz="1200" b="0" i="0" kern="1200" dirty="0" smtClean="0">
              <a:solidFill>
                <a:schemeClr val="tx1"/>
              </a:solidFill>
              <a:effectLst/>
              <a:latin typeface="+mn-lt"/>
              <a:ea typeface="+mn-ea"/>
              <a:cs typeface="+mn-cs"/>
            </a:endParaRPr>
          </a:p>
          <a:p>
            <a:r>
              <a:rPr lang="en-AU" sz="1200" b="0" i="0" kern="1200" baseline="0" dirty="0" smtClean="0">
                <a:solidFill>
                  <a:schemeClr val="tx1"/>
                </a:solidFill>
                <a:effectLst/>
                <a:latin typeface="+mn-lt"/>
                <a:ea typeface="+mn-ea"/>
                <a:cs typeface="+mn-cs"/>
              </a:rPr>
              <a:t>Our work is also </a:t>
            </a:r>
            <a:r>
              <a:rPr lang="en-AU" sz="1200" b="1" i="0" kern="1200" baseline="0" dirty="0" smtClean="0">
                <a:solidFill>
                  <a:schemeClr val="tx1"/>
                </a:solidFill>
                <a:effectLst/>
                <a:latin typeface="+mn-lt"/>
                <a:ea typeface="+mn-ea"/>
                <a:cs typeface="+mn-cs"/>
              </a:rPr>
              <a:t>reflection </a:t>
            </a:r>
            <a:r>
              <a:rPr lang="en-AU" sz="1200" b="0" i="0" kern="1200" baseline="0" dirty="0" smtClean="0">
                <a:solidFill>
                  <a:schemeClr val="tx1"/>
                </a:solidFill>
                <a:effectLst/>
                <a:latin typeface="+mn-lt"/>
                <a:ea typeface="+mn-ea"/>
                <a:cs typeface="+mn-cs"/>
              </a:rPr>
              <a:t>on what we have done and how it went</a:t>
            </a:r>
          </a:p>
          <a:p>
            <a:r>
              <a:rPr lang="en-GB" dirty="0" smtClean="0"/>
              <a:t>In many</a:t>
            </a:r>
            <a:r>
              <a:rPr lang="en-GB" baseline="0" dirty="0" smtClean="0"/>
              <a:t> sessions of professional development teachers get help in the first and second level. </a:t>
            </a:r>
          </a:p>
          <a:p>
            <a:r>
              <a:rPr lang="en-GB" baseline="0" dirty="0" smtClean="0"/>
              <a:t>Our focus is (hopefully) mostly on the </a:t>
            </a:r>
            <a:r>
              <a:rPr lang="en-GB" b="1" baseline="0" dirty="0" smtClean="0"/>
              <a:t>third</a:t>
            </a:r>
            <a:r>
              <a:rPr lang="en-GB" baseline="0" dirty="0" smtClean="0"/>
              <a:t> level, and the way it dripples down effect on the levels 1 and 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It is not necessarily a triangle: it might be turned </a:t>
            </a:r>
            <a:r>
              <a:rPr lang="en-GB" b="1" baseline="0" dirty="0" smtClean="0"/>
              <a:t>upside down: </a:t>
            </a:r>
            <a:r>
              <a:rPr lang="en-GB" baseline="0" dirty="0" smtClean="0"/>
              <a:t>(what comes first, practice or knowledge?) </a:t>
            </a:r>
            <a:r>
              <a:rPr lang="en-GB" baseline="0" dirty="0" smtClean="0">
                <a:sym typeface="Wingdings" panose="05000000000000000000" pitchFamily="2" charset="2"/>
              </a:rPr>
              <a:t> funnel parallels</a:t>
            </a:r>
            <a:endParaRPr lang="en-GB" baseline="0" dirty="0" smtClean="0"/>
          </a:p>
          <a:p>
            <a:r>
              <a:rPr lang="en-GB" baseline="0" dirty="0" smtClean="0"/>
              <a:t>Then we look at what praxis might be when working with refugee students.</a:t>
            </a:r>
          </a:p>
        </p:txBody>
      </p:sp>
      <p:sp>
        <p:nvSpPr>
          <p:cNvPr id="4" name="Slide Number Placeholder 3"/>
          <p:cNvSpPr>
            <a:spLocks noGrp="1"/>
          </p:cNvSpPr>
          <p:nvPr>
            <p:ph type="sldNum" sz="quarter" idx="10"/>
          </p:nvPr>
        </p:nvSpPr>
        <p:spPr/>
        <p:txBody>
          <a:bodyPr/>
          <a:lstStyle/>
          <a:p>
            <a:fld id="{EBE257FA-55BD-4174-A454-438AF431F034}" type="slidenum">
              <a:rPr lang="en-GB" smtClean="0"/>
              <a:t>9</a:t>
            </a:fld>
            <a:endParaRPr lang="en-GB"/>
          </a:p>
        </p:txBody>
      </p:sp>
    </p:spTree>
    <p:extLst>
      <p:ext uri="{BB962C8B-B14F-4D97-AF65-F5344CB8AC3E}">
        <p14:creationId xmlns:p14="http://schemas.microsoft.com/office/powerpoint/2010/main" val="347567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Tree>
    <p:extLst>
      <p:ext uri="{BB962C8B-B14F-4D97-AF65-F5344CB8AC3E}">
        <p14:creationId xmlns:p14="http://schemas.microsoft.com/office/powerpoint/2010/main" val="2355766284"/>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4290" y="2130425"/>
            <a:ext cx="5352240" cy="1470025"/>
          </a:xfrm>
          <a:prstGeom prst="rect">
            <a:avLst/>
          </a:prstGeom>
        </p:spPr>
        <p:txBody>
          <a:bodyPr anchor="ctr"/>
          <a:lstStyle>
            <a:lvl1pPr algn="l">
              <a:defRPr sz="3000" baseline="0">
                <a:latin typeface="Arial Narrow"/>
                <a:cs typeface="Arial Narrow"/>
              </a:defRPr>
            </a:lvl1pPr>
          </a:lstStyle>
          <a:p>
            <a:r>
              <a:rPr lang="en-AU" dirty="0" smtClean="0"/>
              <a:t>TITLE PAGE (30pt Arial Narrow)</a:t>
            </a:r>
            <a:endParaRPr lang="en-US" dirty="0"/>
          </a:p>
        </p:txBody>
      </p:sp>
      <p:sp>
        <p:nvSpPr>
          <p:cNvPr id="3" name="Subtitle 2"/>
          <p:cNvSpPr>
            <a:spLocks noGrp="1"/>
          </p:cNvSpPr>
          <p:nvPr>
            <p:ph type="subTitle" idx="1" hasCustomPrompt="1"/>
          </p:nvPr>
        </p:nvSpPr>
        <p:spPr>
          <a:xfrm>
            <a:off x="274290" y="3613923"/>
            <a:ext cx="5352240" cy="633181"/>
          </a:xfrm>
          <a:prstGeom prst="rect">
            <a:avLst/>
          </a:prstGeom>
        </p:spPr>
        <p:txBody>
          <a:bodyPr anchor="ctr"/>
          <a:lstStyle>
            <a:lvl1pPr marL="0" indent="0" algn="l">
              <a:buNone/>
              <a:defRPr sz="1800">
                <a:solidFill>
                  <a:schemeClr val="bg1">
                    <a:lumMod val="50000"/>
                  </a:schemeClr>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SUB HEADLINE / PRESENTER (18pt Arial Narrow)</a:t>
            </a:r>
            <a:endParaRPr lang="en-US" dirty="0"/>
          </a:p>
        </p:txBody>
      </p:sp>
    </p:spTree>
    <p:extLst>
      <p:ext uri="{BB962C8B-B14F-4D97-AF65-F5344CB8AC3E}">
        <p14:creationId xmlns:p14="http://schemas.microsoft.com/office/powerpoint/2010/main" val="2305842287"/>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line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1600200"/>
            <a:ext cx="8229600" cy="4525963"/>
          </a:xfrm>
          <a:prstGeom prst="rect">
            <a:avLst/>
          </a:prstGeom>
        </p:spPr>
        <p:txBody>
          <a:bodyPr/>
          <a:lstStyle>
            <a:lvl1pPr marL="342900" indent="-342900">
              <a:buFont typeface="Wingdings" charset="2"/>
              <a:buChar char="§"/>
              <a:defRPr sz="2400">
                <a:latin typeface="Arial"/>
                <a:cs typeface="Arial"/>
              </a:defRPr>
            </a:lvl1pPr>
            <a:lvl2pPr>
              <a:defRPr sz="2000"/>
            </a:lvl2pPr>
            <a:lvl3pPr marL="1143000" indent="-228600">
              <a:buFont typeface="Wingdings" charset="2"/>
              <a:buChar char="§"/>
              <a:defRPr sz="1800"/>
            </a:lvl3pPr>
            <a:lvl4pPr>
              <a:defRPr sz="1600"/>
            </a:lvl4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8"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Tree>
    <p:extLst>
      <p:ext uri="{BB962C8B-B14F-4D97-AF65-F5344CB8AC3E}">
        <p14:creationId xmlns:p14="http://schemas.microsoft.com/office/powerpoint/2010/main" val="74268547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600200"/>
            <a:ext cx="4038600" cy="4525963"/>
          </a:xfrm>
          <a:prstGeom prst="rect">
            <a:avLst/>
          </a:prstGeom>
        </p:spPr>
        <p:txBody>
          <a:bodyPr/>
          <a:lstStyle>
            <a:lvl1pPr marL="342900" indent="-342900">
              <a:buFont typeface="Wingdings" charset="2"/>
              <a:buChar char="§"/>
              <a:defRPr sz="2400">
                <a:latin typeface="Arial"/>
                <a:cs typeface="Arial"/>
              </a:defRPr>
            </a:lvl1pPr>
            <a:lvl2pPr>
              <a:defRPr sz="2000">
                <a:latin typeface="Arial"/>
                <a:cs typeface="Arial"/>
              </a:defRPr>
            </a:lvl2pPr>
            <a:lvl3pPr marL="1143000" indent="-228600">
              <a:buFont typeface="Wingdings" charset="2"/>
              <a:buChar char="§"/>
              <a:defRPr sz="1800">
                <a:latin typeface="Arial"/>
                <a:cs typeface="Arial"/>
              </a:defRPr>
            </a:lvl3pPr>
            <a:lvl4pPr>
              <a:defRPr sz="16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4" name="Content Placeholder 3"/>
          <p:cNvSpPr>
            <a:spLocks noGrp="1"/>
          </p:cNvSpPr>
          <p:nvPr>
            <p:ph sz="half" idx="2"/>
          </p:nvPr>
        </p:nvSpPr>
        <p:spPr>
          <a:xfrm>
            <a:off x="4572000" y="1600200"/>
            <a:ext cx="4038600" cy="4525963"/>
          </a:xfrm>
          <a:prstGeom prst="rect">
            <a:avLst/>
          </a:prstGeom>
        </p:spPr>
        <p:txBody>
          <a:bodyPr/>
          <a:lstStyle>
            <a:lvl1pPr marL="342900" indent="-342900">
              <a:buFont typeface="Wingdings" charset="2"/>
              <a:buChar char="§"/>
              <a:defRPr sz="2400">
                <a:latin typeface="Arial"/>
                <a:cs typeface="Arial"/>
              </a:defRPr>
            </a:lvl1pPr>
            <a:lvl2pPr marL="742950" indent="-285750">
              <a:buFont typeface="Wingdings" charset="2"/>
              <a:buChar char="§"/>
              <a:defRPr sz="2000">
                <a:latin typeface="Arial"/>
                <a:cs typeface="Arial"/>
              </a:defRPr>
            </a:lvl2pPr>
            <a:lvl3pPr marL="1143000" indent="-228600">
              <a:buFont typeface="Wingdings" charset="2"/>
              <a:buChar char="§"/>
              <a:defRPr sz="1800">
                <a:latin typeface="Arial"/>
                <a:cs typeface="Arial"/>
              </a:defRPr>
            </a:lvl3pPr>
            <a:lvl4pPr>
              <a:defRPr sz="16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9"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Tree>
    <p:extLst>
      <p:ext uri="{BB962C8B-B14F-4D97-AF65-F5344CB8AC3E}">
        <p14:creationId xmlns:p14="http://schemas.microsoft.com/office/powerpoint/2010/main" val="4219422686"/>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mp;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1353" y="1315158"/>
            <a:ext cx="3812093" cy="5006471"/>
          </a:xfrm>
          <a:prstGeom prst="rect">
            <a:avLst/>
          </a:prstGeom>
        </p:spPr>
        <p:txBody>
          <a:bodyPr/>
          <a:lstStyle>
            <a:lvl1pPr marL="342900" indent="-342900">
              <a:buFont typeface="Wingdings" charset="2"/>
              <a:buChar char="§"/>
              <a:defRPr sz="2400">
                <a:latin typeface="Arial"/>
                <a:cs typeface="Arial"/>
              </a:defRPr>
            </a:lvl1pPr>
            <a:lvl2pPr>
              <a:defRPr sz="2000"/>
            </a:lvl2pPr>
            <a:lvl3pPr marL="1143000" indent="-228600">
              <a:buFont typeface="Wingdings" charset="2"/>
              <a:buChar char="§"/>
              <a:defRPr sz="1800"/>
            </a:lvl3pPr>
            <a:lvl4pPr>
              <a:defRPr sz="1600"/>
            </a:lvl4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8"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
        <p:nvSpPr>
          <p:cNvPr id="5" name="Picture Placeholder 2"/>
          <p:cNvSpPr>
            <a:spLocks noGrp="1"/>
          </p:cNvSpPr>
          <p:nvPr>
            <p:ph type="pic" idx="10"/>
          </p:nvPr>
        </p:nvSpPr>
        <p:spPr>
          <a:xfrm>
            <a:off x="4563736" y="1315158"/>
            <a:ext cx="4148524" cy="500647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500762773"/>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amp; diagram">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844" y="1315158"/>
            <a:ext cx="2484666" cy="5006471"/>
          </a:xfrm>
          <a:prstGeom prst="rect">
            <a:avLst/>
          </a:prstGeom>
        </p:spPr>
        <p:txBody>
          <a:bodyPr/>
          <a:lstStyle>
            <a:lvl1pPr marL="342900" indent="-342900">
              <a:buFont typeface="Wingdings" charset="2"/>
              <a:buChar char="§"/>
              <a:defRPr sz="2400">
                <a:latin typeface="Arial"/>
                <a:cs typeface="Arial"/>
              </a:defRPr>
            </a:lvl1pPr>
            <a:lvl2pPr>
              <a:defRPr sz="2000"/>
            </a:lvl2pPr>
            <a:lvl3pPr marL="1143000" indent="-228600">
              <a:buFont typeface="Wingdings" charset="2"/>
              <a:buChar char="§"/>
              <a:defRPr sz="1800"/>
            </a:lvl3pPr>
            <a:lvl4pPr>
              <a:defRPr sz="1600"/>
            </a:lvl4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8"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
        <p:nvSpPr>
          <p:cNvPr id="5" name="Picture Placeholder 2"/>
          <p:cNvSpPr>
            <a:spLocks noGrp="1"/>
          </p:cNvSpPr>
          <p:nvPr>
            <p:ph type="pic" idx="10"/>
          </p:nvPr>
        </p:nvSpPr>
        <p:spPr>
          <a:xfrm>
            <a:off x="3216922" y="1315158"/>
            <a:ext cx="5511828" cy="5006471"/>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140168654"/>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Slide Number Placeholder 6"/>
          <p:cNvSpPr txBox="1">
            <a:spLocks/>
          </p:cNvSpPr>
          <p:nvPr userDrawn="1"/>
        </p:nvSpPr>
        <p:spPr>
          <a:xfrm>
            <a:off x="7596606" y="6376719"/>
            <a:ext cx="1212190" cy="365125"/>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B116A7-1BBE-0246-8B18-68B8A757ECD8}" type="slidenum">
              <a:rPr lang="en-US" smtClean="0">
                <a:solidFill>
                  <a:prstClr val="white">
                    <a:lumMod val="50000"/>
                  </a:prstClr>
                </a:solidFill>
              </a:rPr>
              <a:pPr algn="r"/>
              <a:t>‹#›</a:t>
            </a:fld>
            <a:endParaRPr lang="en-US" dirty="0">
              <a:solidFill>
                <a:prstClr val="white">
                  <a:lumMod val="50000"/>
                </a:prstClr>
              </a:solidFill>
            </a:endParaRPr>
          </a:p>
        </p:txBody>
      </p:sp>
      <p:sp>
        <p:nvSpPr>
          <p:cNvPr id="10" name="Picture Placeholder 2"/>
          <p:cNvSpPr>
            <a:spLocks noGrp="1"/>
          </p:cNvSpPr>
          <p:nvPr>
            <p:ph type="pic" idx="1"/>
          </p:nvPr>
        </p:nvSpPr>
        <p:spPr>
          <a:xfrm>
            <a:off x="509445" y="1315158"/>
            <a:ext cx="8288662" cy="5006471"/>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913032020"/>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800100" y="2103120"/>
            <a:ext cx="7543800" cy="3931920"/>
          </a:xfrm>
          <a:prstGeom prst="rect">
            <a:avLst/>
          </a:prstGeom>
        </p:spPr>
        <p:txBody>
          <a:bodyPr/>
          <a:lstStyle>
            <a:lvl1pPr>
              <a:defRPr sz="135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292098" y="6214535"/>
            <a:ext cx="2057400" cy="256032"/>
          </a:xfrm>
          <a:prstGeom prst="rect">
            <a:avLst/>
          </a:prstGeom>
        </p:spPr>
        <p:txBody>
          <a:bodyPr/>
          <a:lstStyle>
            <a:lvl1pPr>
              <a:defRPr>
                <a:solidFill>
                  <a:schemeClr val="tx2"/>
                </a:solidFill>
              </a:defRPr>
            </a:lvl1pPr>
          </a:lstStyle>
          <a:p>
            <a:fld id="{1BB1251D-AB1E-4020-B03F-FF2325561A17}" type="datetime1">
              <a:rPr lang="en-GB" smtClean="0"/>
              <a:t>16/3/17</a:t>
            </a:fld>
            <a:endParaRPr lang="en-GB"/>
          </a:p>
        </p:txBody>
      </p:sp>
      <p:sp>
        <p:nvSpPr>
          <p:cNvPr id="5" name="Footer Placeholder 4"/>
          <p:cNvSpPr>
            <a:spLocks noGrp="1"/>
          </p:cNvSpPr>
          <p:nvPr>
            <p:ph type="ftr" sz="quarter" idx="11"/>
          </p:nvPr>
        </p:nvSpPr>
        <p:spPr>
          <a:xfrm>
            <a:off x="2617470" y="6214535"/>
            <a:ext cx="3909060" cy="256032"/>
          </a:xfrm>
          <a:prstGeom prst="rect">
            <a:avLst/>
          </a:prstGeom>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a:xfrm>
            <a:off x="7761401" y="6214535"/>
            <a:ext cx="1097280" cy="256032"/>
          </a:xfrm>
          <a:prstGeom prst="rect">
            <a:avLst/>
          </a:prstGeom>
        </p:spPr>
        <p:txBody>
          <a:bodyPr/>
          <a:lstStyle>
            <a:lvl1pPr>
              <a:defRPr>
                <a:solidFill>
                  <a:schemeClr val="tx2"/>
                </a:solidFill>
              </a:defRPr>
            </a:lvl1pPr>
          </a:lstStyle>
          <a:p>
            <a:fld id="{AE9701EF-9BE9-4CE4-A863-B2B2EAD76D6A}" type="slidenum">
              <a:rPr lang="en-GB" smtClean="0"/>
              <a:t>‹#›</a:t>
            </a:fld>
            <a:endParaRPr lang="en-GB"/>
          </a:p>
        </p:txBody>
      </p:sp>
    </p:spTree>
    <p:extLst>
      <p:ext uri="{BB962C8B-B14F-4D97-AF65-F5344CB8AC3E}">
        <p14:creationId xmlns:p14="http://schemas.microsoft.com/office/powerpoint/2010/main" val="835352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0100" y="2103120"/>
            <a:ext cx="3566160" cy="3749040"/>
          </a:xfrm>
          <a:prstGeom prst="rect">
            <a:avLst/>
          </a:prstGeo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77740" y="2103120"/>
            <a:ext cx="3566160" cy="3749040"/>
          </a:xfrm>
          <a:prstGeom prst="rect">
            <a:avLst/>
          </a:prstGeo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292098" y="6214535"/>
            <a:ext cx="2057400" cy="256032"/>
          </a:xfrm>
          <a:prstGeom prst="rect">
            <a:avLst/>
          </a:prstGeom>
        </p:spPr>
        <p:txBody>
          <a:bodyPr/>
          <a:lstStyle>
            <a:lvl1pPr>
              <a:defRPr>
                <a:solidFill>
                  <a:schemeClr val="tx2"/>
                </a:solidFill>
              </a:defRPr>
            </a:lvl1pPr>
          </a:lstStyle>
          <a:p>
            <a:fld id="{125DF857-0953-4ACD-9F3F-DE50D2F4FAA1}" type="datetime1">
              <a:rPr lang="en-GB" smtClean="0"/>
              <a:t>16/3/17</a:t>
            </a:fld>
            <a:endParaRPr lang="en-GB"/>
          </a:p>
        </p:txBody>
      </p:sp>
      <p:sp>
        <p:nvSpPr>
          <p:cNvPr id="6" name="Footer Placeholder 5"/>
          <p:cNvSpPr>
            <a:spLocks noGrp="1"/>
          </p:cNvSpPr>
          <p:nvPr>
            <p:ph type="ftr" sz="quarter" idx="11"/>
          </p:nvPr>
        </p:nvSpPr>
        <p:spPr>
          <a:xfrm>
            <a:off x="2617470" y="6214535"/>
            <a:ext cx="3909060" cy="256032"/>
          </a:xfrm>
          <a:prstGeom prst="rect">
            <a:avLst/>
          </a:prstGeom>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xfrm>
            <a:off x="7761401" y="6214535"/>
            <a:ext cx="1097280" cy="256032"/>
          </a:xfrm>
          <a:prstGeom prst="rect">
            <a:avLst/>
          </a:prstGeom>
        </p:spPr>
        <p:txBody>
          <a:bodyPr/>
          <a:lstStyle>
            <a:lvl1pPr>
              <a:defRPr>
                <a:solidFill>
                  <a:schemeClr val="tx2"/>
                </a:solidFill>
              </a:defRPr>
            </a:lvl1pPr>
          </a:lstStyle>
          <a:p>
            <a:fld id="{AE9701EF-9BE9-4CE4-A863-B2B2EAD76D6A}" type="slidenum">
              <a:rPr lang="en-GB" smtClean="0"/>
              <a:t>‹#›</a:t>
            </a:fld>
            <a:endParaRPr lang="en-GB"/>
          </a:p>
        </p:txBody>
      </p:sp>
    </p:spTree>
    <p:extLst>
      <p:ext uri="{BB962C8B-B14F-4D97-AF65-F5344CB8AC3E}">
        <p14:creationId xmlns:p14="http://schemas.microsoft.com/office/powerpoint/2010/main" val="409749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E0560BBE-0C2B-4BFE-9E95-89F5F6B560A2}" type="datetimeFigureOut">
              <a:rPr lang="en-AU" smtClean="0"/>
              <a:t>16/3/17</a:t>
            </a:fld>
            <a:endParaRPr lang="en-AU"/>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BA1EC7BE-1D51-41BB-87DF-4FF8C1AF8F8F}" type="slidenum">
              <a:rPr lang="en-AU" smtClean="0"/>
              <a:t>‹#›</a:t>
            </a:fld>
            <a:endParaRPr lang="en-AU"/>
          </a:p>
        </p:txBody>
      </p:sp>
    </p:spTree>
    <p:extLst>
      <p:ext uri="{BB962C8B-B14F-4D97-AF65-F5344CB8AC3E}">
        <p14:creationId xmlns:p14="http://schemas.microsoft.com/office/powerpoint/2010/main" val="13282103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2.xml"/><Relationship Id="rId3"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90000"/>
          </a:schemeClr>
        </a:solidFill>
        <a:effectLst/>
      </p:bgPr>
    </p:bg>
    <p:spTree>
      <p:nvGrpSpPr>
        <p:cNvPr id="1" name=""/>
        <p:cNvGrpSpPr/>
        <p:nvPr/>
      </p:nvGrpSpPr>
      <p:grpSpPr>
        <a:xfrm>
          <a:off x="0" y="0"/>
          <a:ext cx="0" cy="0"/>
          <a:chOff x="0" y="0"/>
          <a:chExt cx="0" cy="0"/>
        </a:xfrm>
      </p:grpSpPr>
      <p:pic>
        <p:nvPicPr>
          <p:cNvPr id="3" name="Picture 2" descr="PPT-templates-1-standard-6.jp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Tree>
    <p:extLst>
      <p:ext uri="{BB962C8B-B14F-4D97-AF65-F5344CB8AC3E}">
        <p14:creationId xmlns:p14="http://schemas.microsoft.com/office/powerpoint/2010/main" val="709165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9" r:id="rId7"/>
    <p:sldLayoutId id="2147483670" r:id="rId8"/>
    <p:sldLayoutId id="2147483671" r:id="rId9"/>
  </p:sldLayoutIdLst>
  <p:timing>
    <p:tnLst>
      <p:par>
        <p:cTn xmlns:p14="http://schemas.microsoft.com/office/powerpoint/2010/main" id="1" dur="indefinite" restart="never" nodeType="tmRoot"/>
      </p:par>
    </p:tnLst>
  </p:timing>
  <p:hf hdr="0" ftr="0" dt="0"/>
  <p:txStyles>
    <p:titleStyle>
      <a:lvl1pPr algn="ctr" defTabSz="4572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90000"/>
          </a:schemeClr>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ADFDCB2-E1AF-CF45-BF86-32B8D7F4E267}" type="slidenum">
              <a:rPr lang="en-US" smtClean="0">
                <a:solidFill>
                  <a:prstClr val="black">
                    <a:tint val="75000"/>
                  </a:prstClr>
                </a:solidFill>
              </a:rPr>
              <a:pPr defTabSz="457200"/>
              <a:t>‹#›</a:t>
            </a:fld>
            <a:endParaRPr lang="en-US">
              <a:solidFill>
                <a:prstClr val="black">
                  <a:tint val="75000"/>
                </a:prstClr>
              </a:solidFill>
            </a:endParaRPr>
          </a:p>
        </p:txBody>
      </p:sp>
      <p:pic>
        <p:nvPicPr>
          <p:cNvPr id="3" name="Picture 2"/>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013293350"/>
      </p:ext>
    </p:extLst>
  </p:cSld>
  <p:clrMap bg1="lt1" tx1="dk1" bg2="lt2" tx2="dk2" accent1="accent1" accent2="accent2" accent3="accent3" accent4="accent4" accent5="accent5" accent6="accent6" hlink="hlink" folHlink="folHlink"/>
  <p:sldLayoutIdLst>
    <p:sldLayoutId id="2147483668" r:id="rId1"/>
  </p:sldLayoutIdLst>
  <p:timing>
    <p:tnLst>
      <p:par>
        <p:cTn xmlns:p14="http://schemas.microsoft.com/office/powerpoint/2010/mai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png"/><Relationship Id="rId9" Type="http://schemas.openxmlformats.org/officeDocument/2006/relationships/image" Target="../media/image23.png"/><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padlet.com/mervi_kaukko/2dve88lpzxcw" TargetMode="External"/><Relationship Id="rId4" Type="http://schemas.openxmlformats.org/officeDocument/2006/relationships/hyperlink" Target="https://padlet.com/mervi_kaukko/lti9wzivplt9" TargetMode="External"/><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25.xml.rels><?xml version="1.0" encoding="UTF-8" standalone="yes"?>
<Relationships xmlns="http://schemas.openxmlformats.org/package/2006/relationships"><Relationship Id="rId11" Type="http://schemas.openxmlformats.org/officeDocument/2006/relationships/image" Target="../media/image41.png"/><Relationship Id="rId12" Type="http://schemas.openxmlformats.org/officeDocument/2006/relationships/image" Target="../media/image42.png"/><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png"/><Relationship Id="rId9" Type="http://schemas.openxmlformats.org/officeDocument/2006/relationships/image" Target="../media/image23.png"/><Relationship Id="rId10"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404664"/>
            <a:ext cx="1960068" cy="430887"/>
          </a:xfrm>
          <a:prstGeom prst="rect">
            <a:avLst/>
          </a:prstGeom>
          <a:noFill/>
        </p:spPr>
        <p:txBody>
          <a:bodyPr wrap="square" lIns="0" tIns="0" bIns="0" rtlCol="0" anchor="t">
            <a:spAutoFit/>
          </a:bodyPr>
          <a:lstStyle/>
          <a:p>
            <a:pPr defTabSz="457200"/>
            <a:r>
              <a:rPr lang="en-GB" sz="1400" dirty="0">
                <a:solidFill>
                  <a:srgbClr val="006DAE"/>
                </a:solidFill>
                <a:latin typeface="Arial Narrow"/>
                <a:cs typeface="Arial Narrow"/>
              </a:rPr>
              <a:t>MONASH</a:t>
            </a:r>
            <a:r>
              <a:rPr lang="en-GB" sz="1400" baseline="30000" dirty="0">
                <a:solidFill>
                  <a:prstClr val="black"/>
                </a:solidFill>
                <a:latin typeface="Arial Narrow"/>
                <a:cs typeface="Arial Narrow"/>
              </a:rPr>
              <a:t/>
            </a:r>
            <a:br>
              <a:rPr lang="en-GB" sz="1400" baseline="30000" dirty="0">
                <a:solidFill>
                  <a:prstClr val="black"/>
                </a:solidFill>
                <a:latin typeface="Arial Narrow"/>
                <a:cs typeface="Arial Narrow"/>
              </a:rPr>
            </a:br>
            <a:r>
              <a:rPr lang="en-GB" sz="1400" dirty="0">
                <a:solidFill>
                  <a:prstClr val="black"/>
                </a:solidFill>
                <a:latin typeface="Arial Narrow"/>
                <a:cs typeface="Arial Narrow"/>
              </a:rPr>
              <a:t>EDUCATION</a:t>
            </a:r>
          </a:p>
        </p:txBody>
      </p:sp>
      <p:sp>
        <p:nvSpPr>
          <p:cNvPr id="8" name="Title 7"/>
          <p:cNvSpPr>
            <a:spLocks noGrp="1"/>
          </p:cNvSpPr>
          <p:nvPr>
            <p:ph type="ctrTitle"/>
          </p:nvPr>
        </p:nvSpPr>
        <p:spPr/>
        <p:txBody>
          <a:bodyPr/>
          <a:lstStyle/>
          <a:p>
            <a:r>
              <a:rPr lang="en-US" dirty="0" smtClean="0"/>
              <a:t>Praxis of TESOL-teaching</a:t>
            </a:r>
            <a:endParaRPr lang="en-US" dirty="0"/>
          </a:p>
        </p:txBody>
      </p:sp>
      <p:sp>
        <p:nvSpPr>
          <p:cNvPr id="9" name="Subtitle 8"/>
          <p:cNvSpPr>
            <a:spLocks noGrp="1"/>
          </p:cNvSpPr>
          <p:nvPr>
            <p:ph type="subTitle" idx="1"/>
          </p:nvPr>
        </p:nvSpPr>
        <p:spPr/>
        <p:txBody>
          <a:bodyPr/>
          <a:lstStyle/>
          <a:p>
            <a:r>
              <a:rPr lang="en-US" dirty="0" smtClean="0"/>
              <a:t>Mervi Kaukko, Monash University/University of Oulu, Finland</a:t>
            </a:r>
            <a:endParaRPr lang="en-US" dirty="0"/>
          </a:p>
          <a:p>
            <a:r>
              <a:rPr lang="en-US" dirty="0" err="1" smtClean="0"/>
              <a:t>VicTESOL</a:t>
            </a:r>
            <a:r>
              <a:rPr lang="en-US" dirty="0" smtClean="0"/>
              <a:t>-seminar, 14/03/2017, </a:t>
            </a:r>
            <a:r>
              <a:rPr lang="en-US" dirty="0" err="1" smtClean="0"/>
              <a:t>Bastow</a:t>
            </a:r>
            <a:r>
              <a:rPr lang="en-US" dirty="0" smtClean="0"/>
              <a:t> Institute </a:t>
            </a:r>
          </a:p>
        </p:txBody>
      </p:sp>
    </p:spTree>
    <p:extLst>
      <p:ext uri="{BB962C8B-B14F-4D97-AF65-F5344CB8AC3E}">
        <p14:creationId xmlns:p14="http://schemas.microsoft.com/office/powerpoint/2010/main" val="196280345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95536" y="2924944"/>
            <a:ext cx="5352240" cy="1470025"/>
          </a:xfrm>
        </p:spPr>
        <p:txBody>
          <a:bodyPr/>
          <a:lstStyle/>
          <a:p>
            <a:r>
              <a:rPr lang="en-AU" dirty="0" smtClean="0"/>
              <a:t>Praxis with refugees</a:t>
            </a:r>
            <a:endParaRPr lang="en-AU" dirty="0"/>
          </a:p>
        </p:txBody>
      </p:sp>
      <p:sp>
        <p:nvSpPr>
          <p:cNvPr id="4" name="Slide Number Placeholder 3"/>
          <p:cNvSpPr>
            <a:spLocks noGrp="1"/>
          </p:cNvSpPr>
          <p:nvPr>
            <p:ph type="sldNum" sz="quarter" idx="4294967295"/>
          </p:nvPr>
        </p:nvSpPr>
        <p:spPr>
          <a:xfrm>
            <a:off x="8047038" y="6215063"/>
            <a:ext cx="1096962" cy="255587"/>
          </a:xfrm>
        </p:spPr>
        <p:txBody>
          <a:bodyPr/>
          <a:lstStyle/>
          <a:p>
            <a:fld id="{AE9701EF-9BE9-4CE4-A863-B2B2EAD76D6A}" type="slidenum">
              <a:rPr lang="en-GB" smtClean="0"/>
              <a:t>10</a:t>
            </a:fld>
            <a:endParaRPr lang="en-GB"/>
          </a:p>
        </p:txBody>
      </p:sp>
    </p:spTree>
    <p:extLst>
      <p:ext uri="{BB962C8B-B14F-4D97-AF65-F5344CB8AC3E}">
        <p14:creationId xmlns:p14="http://schemas.microsoft.com/office/powerpoint/2010/main" val="405676242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llout: Right Arrow 3"/>
          <p:cNvSpPr/>
          <p:nvPr/>
        </p:nvSpPr>
        <p:spPr>
          <a:xfrm>
            <a:off x="5572125" y="1835944"/>
            <a:ext cx="2247668" cy="2341581"/>
          </a:xfrm>
          <a:prstGeom prst="rightArrow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tx1"/>
                </a:solidFill>
              </a:rPr>
              <a:t>Adaptation</a:t>
            </a:r>
          </a:p>
          <a:p>
            <a:pPr algn="ctr"/>
            <a:r>
              <a:rPr lang="en-US" sz="1200" dirty="0">
                <a:solidFill>
                  <a:schemeClr val="tx1"/>
                </a:solidFill>
              </a:rPr>
              <a:t>(child-</a:t>
            </a:r>
            <a:r>
              <a:rPr lang="en-US" sz="1200" dirty="0" err="1">
                <a:solidFill>
                  <a:schemeClr val="tx1"/>
                </a:solidFill>
              </a:rPr>
              <a:t>centredness</a:t>
            </a:r>
            <a:r>
              <a:rPr lang="en-US" sz="1200" dirty="0">
                <a:solidFill>
                  <a:schemeClr val="tx1"/>
                </a:solidFill>
              </a:rPr>
              <a:t>, whole-family approach, suitable level of difficulty, Brennen &amp; Kia-Keating 2016; </a:t>
            </a:r>
            <a:r>
              <a:rPr lang="en-US" sz="1200" dirty="0" err="1" smtClean="0">
                <a:solidFill>
                  <a:schemeClr val="tx1"/>
                </a:solidFill>
              </a:rPr>
              <a:t>Pastoor</a:t>
            </a:r>
            <a:r>
              <a:rPr lang="en-US" sz="1200" dirty="0" smtClean="0">
                <a:solidFill>
                  <a:schemeClr val="tx1"/>
                </a:solidFill>
              </a:rPr>
              <a:t> 2015, 2016; </a:t>
            </a:r>
            <a:r>
              <a:rPr lang="en-AU" sz="1200" dirty="0" smtClean="0">
                <a:solidFill>
                  <a:schemeClr val="tx1"/>
                </a:solidFill>
              </a:rPr>
              <a:t>Graham </a:t>
            </a:r>
            <a:r>
              <a:rPr lang="en-AU" sz="1200" i="1" dirty="0">
                <a:solidFill>
                  <a:schemeClr val="tx1"/>
                </a:solidFill>
              </a:rPr>
              <a:t>et al</a:t>
            </a:r>
            <a:r>
              <a:rPr lang="en-AU" sz="1200" dirty="0">
                <a:solidFill>
                  <a:schemeClr val="tx1"/>
                </a:solidFill>
              </a:rPr>
              <a:t> 2016</a:t>
            </a:r>
            <a:r>
              <a:rPr lang="en-US" sz="1200" dirty="0">
                <a:solidFill>
                  <a:schemeClr val="tx1"/>
                </a:solidFill>
              </a:rPr>
              <a:t>)</a:t>
            </a:r>
          </a:p>
        </p:txBody>
      </p:sp>
      <p:sp>
        <p:nvSpPr>
          <p:cNvPr id="5" name="Callout: Right Arrow 4"/>
          <p:cNvSpPr/>
          <p:nvPr/>
        </p:nvSpPr>
        <p:spPr>
          <a:xfrm>
            <a:off x="3246834" y="1835944"/>
            <a:ext cx="2498832" cy="2341581"/>
          </a:xfrm>
          <a:prstGeom prst="rightArrow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tx1"/>
                </a:solidFill>
              </a:rPr>
              <a:t>Stage of transition</a:t>
            </a:r>
            <a:r>
              <a:rPr lang="en-US" sz="1350" dirty="0">
                <a:solidFill>
                  <a:schemeClr val="tx1"/>
                </a:solidFill>
              </a:rPr>
              <a:t> (belonging, structure: </a:t>
            </a:r>
            <a:r>
              <a:rPr lang="en-US" sz="1350" dirty="0" err="1">
                <a:solidFill>
                  <a:schemeClr val="tx1"/>
                </a:solidFill>
              </a:rPr>
              <a:t>Kohli</a:t>
            </a:r>
            <a:r>
              <a:rPr lang="en-US" sz="1350" dirty="0">
                <a:solidFill>
                  <a:schemeClr val="tx1"/>
                </a:solidFill>
              </a:rPr>
              <a:t> 2011; </a:t>
            </a:r>
            <a:r>
              <a:rPr lang="en-AU" sz="1400" dirty="0" smtClean="0">
                <a:solidFill>
                  <a:schemeClr val="tx1"/>
                </a:solidFill>
              </a:rPr>
              <a:t>Hirsch </a:t>
            </a:r>
            <a:r>
              <a:rPr lang="en-AU" sz="1400" dirty="0">
                <a:solidFill>
                  <a:schemeClr val="tx1"/>
                </a:solidFill>
              </a:rPr>
              <a:t>&amp; </a:t>
            </a:r>
            <a:r>
              <a:rPr lang="en-AU" sz="1400" dirty="0" err="1">
                <a:solidFill>
                  <a:schemeClr val="tx1"/>
                </a:solidFill>
              </a:rPr>
              <a:t>Maylea</a:t>
            </a:r>
            <a:r>
              <a:rPr lang="en-AU" sz="1400" dirty="0">
                <a:solidFill>
                  <a:schemeClr val="tx1"/>
                </a:solidFill>
              </a:rPr>
              <a:t> </a:t>
            </a:r>
            <a:r>
              <a:rPr lang="en-AU" sz="1400" dirty="0" smtClean="0">
                <a:solidFill>
                  <a:schemeClr val="tx1"/>
                </a:solidFill>
              </a:rPr>
              <a:t>2016;</a:t>
            </a:r>
            <a:endParaRPr lang="en-AU" sz="1400" dirty="0">
              <a:solidFill>
                <a:schemeClr val="tx1"/>
              </a:solidFill>
            </a:endParaRPr>
          </a:p>
          <a:p>
            <a:pPr algn="ctr"/>
            <a:r>
              <a:rPr lang="en-US" sz="1350" dirty="0" smtClean="0">
                <a:solidFill>
                  <a:schemeClr val="tx1"/>
                </a:solidFill>
              </a:rPr>
              <a:t>Kia-Keating </a:t>
            </a:r>
            <a:r>
              <a:rPr lang="en-US" sz="1350" dirty="0">
                <a:solidFill>
                  <a:schemeClr val="tx1"/>
                </a:solidFill>
              </a:rPr>
              <a:t>&amp; Ellis 2007) </a:t>
            </a:r>
          </a:p>
        </p:txBody>
      </p:sp>
      <p:sp>
        <p:nvSpPr>
          <p:cNvPr id="2" name="TextBox 1"/>
          <p:cNvSpPr txBox="1"/>
          <p:nvPr/>
        </p:nvSpPr>
        <p:spPr>
          <a:xfrm>
            <a:off x="901402" y="4807244"/>
            <a:ext cx="5398790" cy="1815882"/>
          </a:xfrm>
          <a:prstGeom prst="rect">
            <a:avLst/>
          </a:prstGeom>
          <a:noFill/>
        </p:spPr>
        <p:txBody>
          <a:bodyPr wrap="square" rtlCol="0">
            <a:spAutoFit/>
          </a:bodyPr>
          <a:lstStyle/>
          <a:p>
            <a:pPr marL="285750" indent="-285750">
              <a:buFont typeface="Arial" panose="020B0604020202020204" pitchFamily="34" charset="0"/>
              <a:buChar char="•"/>
            </a:pPr>
            <a:r>
              <a:rPr lang="en-AU" sz="1600" dirty="0"/>
              <a:t>Critical transitions, each with different </a:t>
            </a:r>
            <a:r>
              <a:rPr lang="en-AU" sz="1600" dirty="0" smtClean="0"/>
              <a:t>priorities for teachers to consider</a:t>
            </a:r>
            <a:endParaRPr lang="en-AU" sz="1600" dirty="0"/>
          </a:p>
          <a:p>
            <a:pPr marL="285750" indent="-285750">
              <a:buFont typeface="Arial" panose="020B0604020202020204" pitchFamily="34" charset="0"/>
              <a:buChar char="•"/>
            </a:pPr>
            <a:r>
              <a:rPr lang="en-AU" sz="1600" dirty="0"/>
              <a:t>Aspirations, engagement, optimism often high (not always matching the conditions) </a:t>
            </a:r>
          </a:p>
          <a:p>
            <a:pPr marL="285750" indent="-285750">
              <a:buFont typeface="Arial" panose="020B0604020202020204" pitchFamily="34" charset="0"/>
              <a:buChar char="•"/>
            </a:pPr>
            <a:r>
              <a:rPr lang="en-AU" sz="1600" dirty="0"/>
              <a:t>S</a:t>
            </a:r>
            <a:r>
              <a:rPr lang="en-AU" sz="1600" dirty="0" smtClean="0"/>
              <a:t>ocioecological conditions </a:t>
            </a:r>
          </a:p>
          <a:p>
            <a:pPr marL="285750" indent="-285750">
              <a:buFont typeface="Arial" panose="020B0604020202020204" pitchFamily="34" charset="0"/>
              <a:buChar char="•"/>
            </a:pPr>
            <a:r>
              <a:rPr lang="en-AU" sz="1600" dirty="0" smtClean="0"/>
              <a:t>This </a:t>
            </a:r>
            <a:r>
              <a:rPr lang="en-AU" sz="1600" dirty="0"/>
              <a:t>is what we think we know, but </a:t>
            </a:r>
            <a:r>
              <a:rPr lang="en-AU" sz="1600" i="1" dirty="0"/>
              <a:t>how</a:t>
            </a:r>
            <a:r>
              <a:rPr lang="en-AU" sz="1600" dirty="0"/>
              <a:t> this is known? And what can be done with this knowledge?</a:t>
            </a:r>
          </a:p>
        </p:txBody>
      </p:sp>
      <p:sp>
        <p:nvSpPr>
          <p:cNvPr id="6" name="Title 5"/>
          <p:cNvSpPr>
            <a:spLocks noGrp="1"/>
          </p:cNvSpPr>
          <p:nvPr>
            <p:ph type="title"/>
          </p:nvPr>
        </p:nvSpPr>
        <p:spPr>
          <a:xfrm>
            <a:off x="28253" y="265047"/>
            <a:ext cx="7886700" cy="566416"/>
          </a:xfrm>
        </p:spPr>
        <p:txBody>
          <a:bodyPr>
            <a:noAutofit/>
          </a:bodyPr>
          <a:lstStyle/>
          <a:p>
            <a:r>
              <a:rPr lang="en-AU" sz="2400" i="1" dirty="0" smtClean="0">
                <a:latin typeface="Arial Narrow" panose="020B0606020202030204" pitchFamily="34" charset="0"/>
              </a:rPr>
              <a:t>WHAT</a:t>
            </a:r>
            <a:r>
              <a:rPr lang="en-AU" sz="2400" dirty="0" smtClean="0">
                <a:latin typeface="Arial Narrow" panose="020B0606020202030204" pitchFamily="34" charset="0"/>
              </a:rPr>
              <a:t> DO WE KNOW ABOUT REFUGEE EDUCATION?</a:t>
            </a:r>
            <a:endParaRPr lang="en-AU" sz="2400" dirty="0">
              <a:latin typeface="Arial Narrow" panose="020B0606020202030204" pitchFamily="34" charset="0"/>
            </a:endParaRPr>
          </a:p>
        </p:txBody>
      </p:sp>
      <p:sp>
        <p:nvSpPr>
          <p:cNvPr id="8" name="Oval 7"/>
          <p:cNvSpPr/>
          <p:nvPr/>
        </p:nvSpPr>
        <p:spPr>
          <a:xfrm>
            <a:off x="3413616" y="3868916"/>
            <a:ext cx="1381493" cy="499055"/>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350" dirty="0"/>
              <a:t>Belonging</a:t>
            </a:r>
          </a:p>
        </p:txBody>
      </p:sp>
      <p:sp>
        <p:nvSpPr>
          <p:cNvPr id="9" name="Oval 8"/>
          <p:cNvSpPr/>
          <p:nvPr/>
        </p:nvSpPr>
        <p:spPr>
          <a:xfrm>
            <a:off x="5367610" y="3844903"/>
            <a:ext cx="1121690" cy="523068"/>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350" dirty="0"/>
              <a:t>Success</a:t>
            </a:r>
          </a:p>
        </p:txBody>
      </p:sp>
      <p:sp>
        <p:nvSpPr>
          <p:cNvPr id="3" name="Callout: Right Arrow 2"/>
          <p:cNvSpPr/>
          <p:nvPr/>
        </p:nvSpPr>
        <p:spPr>
          <a:xfrm>
            <a:off x="921543" y="1835943"/>
            <a:ext cx="2492075" cy="2341582"/>
          </a:xfrm>
          <a:prstGeom prst="right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tx1"/>
                </a:solidFill>
              </a:rPr>
              <a:t>Pre-migration experiences </a:t>
            </a:r>
            <a:r>
              <a:rPr lang="en-US" sz="1350" dirty="0">
                <a:solidFill>
                  <a:schemeClr val="tx1"/>
                </a:solidFill>
              </a:rPr>
              <a:t>(role of school: UNHCR 2016; any kind of interventions: Ager et al 2011)</a:t>
            </a:r>
          </a:p>
        </p:txBody>
      </p:sp>
      <p:sp>
        <p:nvSpPr>
          <p:cNvPr id="7" name="Oval 6"/>
          <p:cNvSpPr/>
          <p:nvPr/>
        </p:nvSpPr>
        <p:spPr>
          <a:xfrm>
            <a:off x="1552643" y="3844903"/>
            <a:ext cx="1121690" cy="523068"/>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350" dirty="0"/>
              <a:t>Safety</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4113" y="4725144"/>
            <a:ext cx="2850337" cy="1651786"/>
          </a:xfrm>
          <a:prstGeom prst="rect">
            <a:avLst/>
          </a:prstGeom>
        </p:spPr>
      </p:pic>
    </p:spTree>
    <p:extLst>
      <p:ext uri="{BB962C8B-B14F-4D97-AF65-F5344CB8AC3E}">
        <p14:creationId xmlns:p14="http://schemas.microsoft.com/office/powerpoint/2010/main" val="1734119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1804" y="1211711"/>
            <a:ext cx="3316983" cy="1730411"/>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31483" y="2541466"/>
            <a:ext cx="4464496" cy="2273894"/>
          </a:xfrm>
          <a:prstGeom prst="rect">
            <a:avLst/>
          </a:prstGeom>
        </p:spPr>
      </p:pic>
      <p:sp>
        <p:nvSpPr>
          <p:cNvPr id="2" name="Title 1"/>
          <p:cNvSpPr>
            <a:spLocks noGrp="1"/>
          </p:cNvSpPr>
          <p:nvPr>
            <p:ph type="title"/>
          </p:nvPr>
        </p:nvSpPr>
        <p:spPr>
          <a:xfrm>
            <a:off x="-468560" y="0"/>
            <a:ext cx="7886700" cy="1325563"/>
          </a:xfrm>
        </p:spPr>
        <p:txBody>
          <a:bodyPr>
            <a:normAutofit/>
          </a:bodyPr>
          <a:lstStyle/>
          <a:p>
            <a:r>
              <a:rPr lang="en-AU" sz="2400" i="1" dirty="0" smtClean="0">
                <a:latin typeface="Arial Narrow" panose="020B0606020202030204" pitchFamily="34" charset="0"/>
              </a:rPr>
              <a:t>HOW</a:t>
            </a:r>
            <a:r>
              <a:rPr lang="en-AU" sz="2400" dirty="0" smtClean="0">
                <a:latin typeface="Arial Narrow" panose="020B0606020202030204" pitchFamily="34" charset="0"/>
              </a:rPr>
              <a:t> DO WE KNOW IT?</a:t>
            </a:r>
            <a:endParaRPr lang="en-AU" sz="2400" dirty="0">
              <a:latin typeface="Arial Narrow" panose="020B0606020202030204" pitchFamily="34" charset="0"/>
            </a:endParaRPr>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561" y="1616224"/>
            <a:ext cx="3000783" cy="1850483"/>
          </a:xfrm>
          <a:prstGeom prst="rect">
            <a:avLst/>
          </a:prstGeom>
        </p:spPr>
      </p:pic>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9310" y="3909631"/>
            <a:ext cx="3541087" cy="2249068"/>
          </a:xfrm>
          <a:prstGeom prst="rect">
            <a:avLst/>
          </a:prstGeom>
        </p:spPr>
      </p:pic>
      <p:pic>
        <p:nvPicPr>
          <p:cNvPr id="6" name="Picture 5"/>
          <p:cNvPicPr>
            <a:picLocks noChangeAspect="1"/>
          </p:cNvPicPr>
          <p:nvPr/>
        </p:nvPicPr>
        <p:blipFill>
          <a:blip r:embed="rId7"/>
          <a:stretch>
            <a:fillRect/>
          </a:stretch>
        </p:blipFill>
        <p:spPr>
          <a:xfrm>
            <a:off x="4788024" y="3909631"/>
            <a:ext cx="4084674" cy="2834886"/>
          </a:xfrm>
          <a:prstGeom prst="rect">
            <a:avLst/>
          </a:prstGeom>
        </p:spPr>
      </p:pic>
      <p:pic>
        <p:nvPicPr>
          <p:cNvPr id="9" name="Picture 8"/>
          <p:cNvPicPr>
            <a:picLocks noChangeAspect="1"/>
          </p:cNvPicPr>
          <p:nvPr/>
        </p:nvPicPr>
        <p:blipFill>
          <a:blip r:embed="rId8"/>
          <a:stretch>
            <a:fillRect/>
          </a:stretch>
        </p:blipFill>
        <p:spPr>
          <a:xfrm>
            <a:off x="2592770" y="4509120"/>
            <a:ext cx="2816596" cy="2145978"/>
          </a:xfrm>
          <a:prstGeom prst="rect">
            <a:avLst/>
          </a:prstGeom>
        </p:spPr>
      </p:pic>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65322" y="1272356"/>
            <a:ext cx="2848262" cy="1450728"/>
          </a:xfrm>
          <a:prstGeom prst="rect">
            <a:avLst/>
          </a:prstGeom>
        </p:spPr>
      </p:pic>
      <p:sp>
        <p:nvSpPr>
          <p:cNvPr id="7" name="TextBox 6"/>
          <p:cNvSpPr txBox="1"/>
          <p:nvPr/>
        </p:nvSpPr>
        <p:spPr>
          <a:xfrm>
            <a:off x="3302992" y="2927055"/>
            <a:ext cx="2349128" cy="769441"/>
          </a:xfrm>
          <a:prstGeom prst="rect">
            <a:avLst/>
          </a:prstGeom>
          <a:solidFill>
            <a:schemeClr val="bg2"/>
          </a:solidFill>
          <a:ln>
            <a:solidFill>
              <a:schemeClr val="bg2">
                <a:lumMod val="50000"/>
              </a:schemeClr>
            </a:solidFill>
          </a:ln>
        </p:spPr>
        <p:txBody>
          <a:bodyPr wrap="square" rtlCol="0">
            <a:spAutoFit/>
          </a:bodyPr>
          <a:lstStyle/>
          <a:p>
            <a:r>
              <a:rPr lang="en-AU" sz="4400" dirty="0" smtClean="0"/>
              <a:t>PRAXIS?</a:t>
            </a:r>
            <a:endParaRPr lang="en-AU" sz="4400" dirty="0"/>
          </a:p>
        </p:txBody>
      </p:sp>
    </p:spTree>
    <p:extLst>
      <p:ext uri="{BB962C8B-B14F-4D97-AF65-F5344CB8AC3E}">
        <p14:creationId xmlns:p14="http://schemas.microsoft.com/office/powerpoint/2010/main" val="4270347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568" y="4051400"/>
            <a:ext cx="5184576" cy="1931895"/>
          </a:xfrm>
          <a:prstGeom prst="rect">
            <a:avLst/>
          </a:prstGeom>
        </p:spPr>
      </p:pic>
      <p:sp>
        <p:nvSpPr>
          <p:cNvPr id="3" name="Content Placeholder 2"/>
          <p:cNvSpPr>
            <a:spLocks noGrp="1"/>
          </p:cNvSpPr>
          <p:nvPr>
            <p:ph sz="half" idx="1"/>
          </p:nvPr>
        </p:nvSpPr>
        <p:spPr>
          <a:xfrm>
            <a:off x="381000" y="1600200"/>
            <a:ext cx="8007424" cy="4525963"/>
          </a:xfrm>
        </p:spPr>
        <p:txBody>
          <a:bodyPr/>
          <a:lstStyle/>
          <a:p>
            <a:r>
              <a:rPr lang="en-AU" sz="1800" dirty="0" smtClean="0"/>
              <a:t>How to ensure “ethical </a:t>
            </a:r>
            <a:r>
              <a:rPr lang="en-AU" sz="1800" dirty="0"/>
              <a:t>and respectful relationships in educational encounters” (Ponte and Smit, 2016, 8) </a:t>
            </a:r>
            <a:r>
              <a:rPr lang="en-AU" sz="1800" dirty="0" smtClean="0"/>
              <a:t>without assumptions?</a:t>
            </a:r>
          </a:p>
          <a:p>
            <a:r>
              <a:rPr lang="en-AU" sz="1800" dirty="0" smtClean="0"/>
              <a:t>How to aim for a </a:t>
            </a:r>
            <a:r>
              <a:rPr lang="en-AU" sz="1800" i="1" dirty="0" smtClean="0"/>
              <a:t>good life </a:t>
            </a:r>
            <a:r>
              <a:rPr lang="en-AU" sz="1800" dirty="0" smtClean="0"/>
              <a:t>despite of difficult starting points (interrupted education and language barriers)</a:t>
            </a:r>
            <a:r>
              <a:rPr lang="en-AU" sz="1800" dirty="0"/>
              <a:t> </a:t>
            </a:r>
            <a:r>
              <a:rPr lang="en-AU" sz="1800" dirty="0" smtClean="0"/>
              <a:t>and many uncertainties in the future?</a:t>
            </a:r>
            <a:endParaRPr lang="en-AU" sz="1800" dirty="0"/>
          </a:p>
          <a:p>
            <a:r>
              <a:rPr lang="en-AU" sz="1800" dirty="0" smtClean="0"/>
              <a:t>What is </a:t>
            </a:r>
            <a:r>
              <a:rPr lang="en-AU" sz="1800" i="1" dirty="0" smtClean="0"/>
              <a:t>living well </a:t>
            </a:r>
            <a:r>
              <a:rPr lang="en-AU" sz="1800" dirty="0" smtClean="0"/>
              <a:t>and a </a:t>
            </a:r>
            <a:r>
              <a:rPr lang="en-AU" sz="1800" i="1" dirty="0" smtClean="0"/>
              <a:t>world worth living in</a:t>
            </a:r>
            <a:r>
              <a:rPr lang="en-AU" sz="1800" dirty="0" smtClean="0"/>
              <a:t>?</a:t>
            </a:r>
          </a:p>
          <a:p>
            <a:r>
              <a:rPr lang="en-AU" sz="1800" dirty="0" smtClean="0"/>
              <a:t>How to agree on what is </a:t>
            </a:r>
            <a:r>
              <a:rPr lang="en-AU" sz="1800" i="1" dirty="0" smtClean="0"/>
              <a:t>good</a:t>
            </a:r>
            <a:r>
              <a:rPr lang="en-AU" sz="1800" dirty="0" smtClean="0"/>
              <a:t>?</a:t>
            </a:r>
            <a:endParaRPr lang="en-AU" sz="1800" dirty="0"/>
          </a:p>
        </p:txBody>
      </p:sp>
      <p:pic>
        <p:nvPicPr>
          <p:cNvPr id="7" name="Content Placeholder 6"/>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5724128" y="4026336"/>
            <a:ext cx="1879064" cy="2049508"/>
          </a:xfrm>
          <a:prstGeom prst="rect">
            <a:avLst/>
          </a:prstGeom>
        </p:spPr>
      </p:pic>
      <p:sp>
        <p:nvSpPr>
          <p:cNvPr id="2" name="Title 1"/>
          <p:cNvSpPr>
            <a:spLocks noGrp="1"/>
          </p:cNvSpPr>
          <p:nvPr>
            <p:ph type="title" idx="4294967295"/>
          </p:nvPr>
        </p:nvSpPr>
        <p:spPr>
          <a:xfrm>
            <a:off x="0" y="365125"/>
            <a:ext cx="7886700" cy="687388"/>
          </a:xfrm>
        </p:spPr>
        <p:txBody>
          <a:bodyPr>
            <a:noAutofit/>
          </a:bodyPr>
          <a:lstStyle/>
          <a:p>
            <a:r>
              <a:rPr lang="en-AU" sz="2400" dirty="0" smtClean="0">
                <a:latin typeface="Arial Narrow" panose="020B0606020202030204" pitchFamily="34" charset="0"/>
              </a:rPr>
              <a:t>HOW DO WE ACT </a:t>
            </a:r>
            <a:r>
              <a:rPr lang="en-AU" sz="2400" i="1" dirty="0" smtClean="0">
                <a:latin typeface="Arial Narrow" panose="020B0606020202030204" pitchFamily="34" charset="0"/>
              </a:rPr>
              <a:t>WITH</a:t>
            </a:r>
            <a:r>
              <a:rPr lang="en-AU" sz="2400" dirty="0" smtClean="0">
                <a:latin typeface="Arial Narrow" panose="020B0606020202030204" pitchFamily="34" charset="0"/>
              </a:rPr>
              <a:t> REFUGEES</a:t>
            </a:r>
            <a:endParaRPr lang="en-AU" sz="2400" dirty="0">
              <a:latin typeface="Arial Narrow" panose="020B0606020202030204" pitchFamily="34" charset="0"/>
            </a:endParaRPr>
          </a:p>
        </p:txBody>
      </p:sp>
    </p:spTree>
    <p:extLst>
      <p:ext uri="{BB962C8B-B14F-4D97-AF65-F5344CB8AC3E}">
        <p14:creationId xmlns:p14="http://schemas.microsoft.com/office/powerpoint/2010/main" val="86963998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88640"/>
            <a:ext cx="7886700" cy="714146"/>
          </a:xfrm>
        </p:spPr>
        <p:txBody>
          <a:bodyPr/>
          <a:lstStyle/>
          <a:p>
            <a:r>
              <a:rPr lang="en-AU" sz="2400" dirty="0" smtClean="0">
                <a:latin typeface="Arial Narrow" panose="020B0606020202030204" pitchFamily="34" charset="0"/>
              </a:rPr>
              <a:t>TASK</a:t>
            </a:r>
            <a:endParaRPr lang="en-AU" sz="2400" dirty="0">
              <a:latin typeface="Arial Narrow" panose="020B0606020202030204" pitchFamily="34" charset="0"/>
            </a:endParaRPr>
          </a:p>
        </p:txBody>
      </p:sp>
      <p:sp>
        <p:nvSpPr>
          <p:cNvPr id="5" name="Rounded Rectangle 4"/>
          <p:cNvSpPr/>
          <p:nvPr/>
        </p:nvSpPr>
        <p:spPr>
          <a:xfrm>
            <a:off x="1302296" y="3238232"/>
            <a:ext cx="2808312" cy="93714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r>
              <a:rPr lang="en-AU" dirty="0"/>
              <a:t>Can I use your anonymous responses for teaching and research?</a:t>
            </a:r>
          </a:p>
        </p:txBody>
      </p:sp>
      <p:sp>
        <p:nvSpPr>
          <p:cNvPr id="6" name="Rounded Rectangle 5"/>
          <p:cNvSpPr/>
          <p:nvPr/>
        </p:nvSpPr>
        <p:spPr>
          <a:xfrm>
            <a:off x="2339752" y="2327964"/>
            <a:ext cx="720080" cy="440630"/>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Yes</a:t>
            </a:r>
            <a:endParaRPr lang="en-AU" dirty="0"/>
          </a:p>
        </p:txBody>
      </p:sp>
      <p:sp>
        <p:nvSpPr>
          <p:cNvPr id="7" name="Rounded Rectangle 6"/>
          <p:cNvSpPr/>
          <p:nvPr/>
        </p:nvSpPr>
        <p:spPr>
          <a:xfrm>
            <a:off x="6300192" y="3659546"/>
            <a:ext cx="504056" cy="394047"/>
          </a:xfrm>
          <a:prstGeom prst="round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No</a:t>
            </a:r>
            <a:endParaRPr lang="en-AU" dirty="0"/>
          </a:p>
        </p:txBody>
      </p:sp>
      <p:sp>
        <p:nvSpPr>
          <p:cNvPr id="8" name="Rounded Rectangle 7"/>
          <p:cNvSpPr/>
          <p:nvPr/>
        </p:nvSpPr>
        <p:spPr>
          <a:xfrm>
            <a:off x="3456788" y="1216847"/>
            <a:ext cx="1908212" cy="130972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sz="1600" dirty="0" smtClean="0"/>
              <a:t>Do you teach immigrant/refugee students?</a:t>
            </a:r>
            <a:endParaRPr lang="en-AU" sz="1600" dirty="0"/>
          </a:p>
        </p:txBody>
      </p:sp>
      <p:sp>
        <p:nvSpPr>
          <p:cNvPr id="9" name="Rounded Rectangle 8"/>
          <p:cNvSpPr/>
          <p:nvPr/>
        </p:nvSpPr>
        <p:spPr>
          <a:xfrm>
            <a:off x="1489968" y="4948978"/>
            <a:ext cx="604689" cy="394047"/>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Yes</a:t>
            </a:r>
            <a:endParaRPr lang="en-AU" dirty="0"/>
          </a:p>
        </p:txBody>
      </p:sp>
      <p:sp>
        <p:nvSpPr>
          <p:cNvPr id="10" name="Rounded Rectangle 9"/>
          <p:cNvSpPr/>
          <p:nvPr/>
        </p:nvSpPr>
        <p:spPr>
          <a:xfrm>
            <a:off x="3131840" y="4948977"/>
            <a:ext cx="504056" cy="394047"/>
          </a:xfrm>
          <a:prstGeom prst="round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No</a:t>
            </a:r>
            <a:endParaRPr lang="en-AU" dirty="0"/>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87761" y="5357270"/>
            <a:ext cx="1090240" cy="1090240"/>
          </a:xfrm>
          <a:prstGeom prst="rect">
            <a:avLst/>
          </a:prstGeom>
        </p:spPr>
      </p:pic>
      <p:cxnSp>
        <p:nvCxnSpPr>
          <p:cNvPr id="13" name="Straight Arrow Connector 12"/>
          <p:cNvCxnSpPr/>
          <p:nvPr/>
        </p:nvCxnSpPr>
        <p:spPr>
          <a:xfrm flipH="1">
            <a:off x="3131840" y="2219298"/>
            <a:ext cx="216024" cy="1942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endCxn id="9" idx="0"/>
          </p:cNvCxnSpPr>
          <p:nvPr/>
        </p:nvCxnSpPr>
        <p:spPr>
          <a:xfrm flipH="1">
            <a:off x="1792313" y="4314407"/>
            <a:ext cx="298846" cy="6345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365000" y="2548279"/>
            <a:ext cx="1187220" cy="103904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a:xfrm>
            <a:off x="2699792" y="2807178"/>
            <a:ext cx="6660" cy="158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189337" y="4352991"/>
            <a:ext cx="194531" cy="5525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3700525" y="4725144"/>
            <a:ext cx="2442535" cy="29193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39" name="Picture 3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07689" y="4307278"/>
            <a:ext cx="1028607" cy="1028607"/>
          </a:xfrm>
          <a:prstGeom prst="rect">
            <a:avLst/>
          </a:prstGeom>
        </p:spPr>
      </p:pic>
      <p:cxnSp>
        <p:nvCxnSpPr>
          <p:cNvPr id="41" name="Straight Arrow Connector 40"/>
          <p:cNvCxnSpPr/>
          <p:nvPr/>
        </p:nvCxnSpPr>
        <p:spPr>
          <a:xfrm>
            <a:off x="1792312" y="5396193"/>
            <a:ext cx="302345" cy="2279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495220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543595"/>
          </a:xfrm>
        </p:spPr>
        <p:txBody>
          <a:bodyPr>
            <a:normAutofit fontScale="90000"/>
          </a:bodyPr>
          <a:lstStyle/>
          <a:p>
            <a:r>
              <a:rPr lang="en-AU" dirty="0" smtClean="0"/>
              <a:t>LINKS</a:t>
            </a:r>
            <a:endParaRPr lang="en-AU" dirty="0"/>
          </a:p>
        </p:txBody>
      </p:sp>
      <p:sp>
        <p:nvSpPr>
          <p:cNvPr id="4" name="Content Placeholder 3"/>
          <p:cNvSpPr>
            <a:spLocks noGrp="1"/>
          </p:cNvSpPr>
          <p:nvPr>
            <p:ph idx="1"/>
          </p:nvPr>
        </p:nvSpPr>
        <p:spPr/>
        <p:txBody>
          <a:bodyPr/>
          <a:lstStyle/>
          <a:p>
            <a:r>
              <a:rPr lang="en-AU" sz="2400" dirty="0" smtClean="0"/>
              <a:t>Yes to research: </a:t>
            </a:r>
            <a:r>
              <a:rPr lang="en-AU" sz="2400" dirty="0">
                <a:hlinkClick r:id="rId3"/>
              </a:rPr>
              <a:t>https://</a:t>
            </a:r>
            <a:r>
              <a:rPr lang="en-AU" sz="2400" dirty="0" smtClean="0">
                <a:hlinkClick r:id="rId3"/>
              </a:rPr>
              <a:t>padlet.com/mervi_kaukko/2dve88lpzxcw</a:t>
            </a:r>
            <a:endParaRPr lang="en-AU" sz="2400" dirty="0" smtClean="0"/>
          </a:p>
          <a:p>
            <a:pPr marL="0" indent="0">
              <a:buNone/>
            </a:pPr>
            <a:endParaRPr lang="en-AU" sz="2400" dirty="0"/>
          </a:p>
          <a:p>
            <a:r>
              <a:rPr lang="en-AU" sz="2400" dirty="0" smtClean="0"/>
              <a:t>No to research</a:t>
            </a:r>
            <a:r>
              <a:rPr lang="en-AU" sz="2400" dirty="0"/>
              <a:t>: </a:t>
            </a:r>
            <a:r>
              <a:rPr lang="en-AU" sz="2400" dirty="0">
                <a:hlinkClick r:id="rId4"/>
              </a:rPr>
              <a:t>https://</a:t>
            </a:r>
            <a:r>
              <a:rPr lang="en-AU" sz="2400" dirty="0" smtClean="0">
                <a:hlinkClick r:id="rId4"/>
              </a:rPr>
              <a:t>padlet.com/mervi_kaukko/lti9wzivplt9</a:t>
            </a:r>
            <a:endParaRPr lang="en-AU" sz="2400" dirty="0" smtClean="0"/>
          </a:p>
          <a:p>
            <a:endParaRPr lang="en-AU" dirty="0"/>
          </a:p>
          <a:p>
            <a:endParaRPr lang="en-AU" dirty="0"/>
          </a:p>
        </p:txBody>
      </p:sp>
      <p:sp>
        <p:nvSpPr>
          <p:cNvPr id="3" name="Slide Number Placeholder 2"/>
          <p:cNvSpPr>
            <a:spLocks noGrp="1"/>
          </p:cNvSpPr>
          <p:nvPr>
            <p:ph type="sldNum" sz="quarter" idx="12"/>
          </p:nvPr>
        </p:nvSpPr>
        <p:spPr/>
        <p:txBody>
          <a:bodyPr/>
          <a:lstStyle/>
          <a:p>
            <a:fld id="{BA1EC7BE-1D51-41BB-87DF-4FF8C1AF8F8F}" type="slidenum">
              <a:rPr lang="en-AU" smtClean="0"/>
              <a:t>15</a:t>
            </a:fld>
            <a:endParaRPr lang="en-AU"/>
          </a:p>
        </p:txBody>
      </p:sp>
    </p:spTree>
    <p:extLst>
      <p:ext uri="{BB962C8B-B14F-4D97-AF65-F5344CB8AC3E}">
        <p14:creationId xmlns:p14="http://schemas.microsoft.com/office/powerpoint/2010/main" val="25462814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1399"/>
            <a:ext cx="8515350" cy="1440159"/>
          </a:xfrm>
        </p:spPr>
        <p:txBody>
          <a:bodyPr>
            <a:normAutofit/>
          </a:bodyPr>
          <a:lstStyle/>
          <a:p>
            <a:r>
              <a:rPr lang="en-AU" sz="2400" dirty="0" smtClean="0">
                <a:latin typeface="Arial Narrow" panose="020B0606020202030204" pitchFamily="34" charset="0"/>
              </a:rPr>
              <a:t>TIME TO SHARE</a:t>
            </a:r>
            <a:endParaRPr lang="en-AU" sz="2400" dirty="0">
              <a:latin typeface="Arial Narrow" panose="020B0606020202030204" pitchFamily="34" charset="0"/>
            </a:endParaRPr>
          </a:p>
        </p:txBody>
      </p:sp>
      <p:sp>
        <p:nvSpPr>
          <p:cNvPr id="3" name="Content Placeholder 2"/>
          <p:cNvSpPr>
            <a:spLocks noGrp="1"/>
          </p:cNvSpPr>
          <p:nvPr>
            <p:ph idx="1"/>
          </p:nvPr>
        </p:nvSpPr>
        <p:spPr/>
        <p:txBody>
          <a:bodyPr/>
          <a:lstStyle/>
          <a:p>
            <a:endParaRPr lang="en-AU" dirty="0"/>
          </a:p>
        </p:txBody>
      </p:sp>
      <p:sp>
        <p:nvSpPr>
          <p:cNvPr id="4" name="Slide Number Placeholder 3"/>
          <p:cNvSpPr>
            <a:spLocks noGrp="1"/>
          </p:cNvSpPr>
          <p:nvPr>
            <p:ph type="sldNum" sz="quarter" idx="12"/>
          </p:nvPr>
        </p:nvSpPr>
        <p:spPr/>
        <p:txBody>
          <a:bodyPr/>
          <a:lstStyle/>
          <a:p>
            <a:fld id="{AE9701EF-9BE9-4CE4-A863-B2B2EAD76D6A}" type="slidenum">
              <a:rPr lang="en-GB" smtClean="0"/>
              <a:t>16</a:t>
            </a:fld>
            <a:endParaRPr lang="en-GB"/>
          </a:p>
        </p:txBody>
      </p:sp>
    </p:spTree>
    <p:extLst>
      <p:ext uri="{BB962C8B-B14F-4D97-AF65-F5344CB8AC3E}">
        <p14:creationId xmlns:p14="http://schemas.microsoft.com/office/powerpoint/2010/main" val="342864929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320" y="-387424"/>
            <a:ext cx="6999976" cy="1862088"/>
          </a:xfrm>
        </p:spPr>
        <p:txBody>
          <a:bodyPr>
            <a:normAutofit/>
          </a:bodyPr>
          <a:lstStyle/>
          <a:p>
            <a:r>
              <a:rPr lang="en-AU" sz="2400" dirty="0" smtClean="0">
                <a:latin typeface="Arial Narrow" panose="020B0606020202030204" pitchFamily="34" charset="0"/>
              </a:rPr>
              <a:t>WHAT DID YOUR FINNISH COLLEAGUES SAY?</a:t>
            </a:r>
            <a:endParaRPr lang="en-AU" sz="2400" dirty="0">
              <a:latin typeface="Arial Narrow" panose="020B0606020202030204" pitchFamily="34" charset="0"/>
            </a:endParaRPr>
          </a:p>
        </p:txBody>
      </p:sp>
      <p:pic>
        <p:nvPicPr>
          <p:cNvPr id="4" name="Content Placeholder 3"/>
          <p:cNvPicPr>
            <a:picLocks noGrp="1" noChangeAspect="1"/>
          </p:cNvPicPr>
          <p:nvPr>
            <p:ph idx="1"/>
          </p:nvPr>
        </p:nvPicPr>
        <p:blipFill>
          <a:blip r:embed="rId3"/>
          <a:stretch>
            <a:fillRect/>
          </a:stretch>
        </p:blipFill>
        <p:spPr>
          <a:xfrm>
            <a:off x="236320" y="1690688"/>
            <a:ext cx="8512144" cy="4670380"/>
          </a:xfrm>
          <a:prstGeom prst="rect">
            <a:avLst/>
          </a:prstGeom>
        </p:spPr>
      </p:pic>
      <p:sp>
        <p:nvSpPr>
          <p:cNvPr id="3" name="Slide Number Placeholder 2"/>
          <p:cNvSpPr>
            <a:spLocks noGrp="1"/>
          </p:cNvSpPr>
          <p:nvPr>
            <p:ph type="sldNum" sz="quarter" idx="12"/>
          </p:nvPr>
        </p:nvSpPr>
        <p:spPr/>
        <p:txBody>
          <a:bodyPr/>
          <a:lstStyle/>
          <a:p>
            <a:fld id="{AE9701EF-9BE9-4CE4-A863-B2B2EAD76D6A}" type="slidenum">
              <a:rPr lang="en-GB" smtClean="0"/>
              <a:t>17</a:t>
            </a:fld>
            <a:endParaRPr lang="en-GB"/>
          </a:p>
        </p:txBody>
      </p:sp>
    </p:spTree>
    <p:extLst>
      <p:ext uri="{BB962C8B-B14F-4D97-AF65-F5344CB8AC3E}">
        <p14:creationId xmlns:p14="http://schemas.microsoft.com/office/powerpoint/2010/main" val="9602227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AU" dirty="0" smtClean="0"/>
              <a:t>Knowledge:</a:t>
            </a:r>
          </a:p>
          <a:p>
            <a:r>
              <a:rPr lang="en-AU" dirty="0" smtClean="0"/>
              <a:t>Action:</a:t>
            </a:r>
          </a:p>
          <a:p>
            <a:r>
              <a:rPr lang="en-AU" dirty="0" smtClean="0"/>
              <a:t>Reflection:</a:t>
            </a:r>
            <a:endParaRPr lang="en-AU" dirty="0"/>
          </a:p>
        </p:txBody>
      </p:sp>
      <p:sp>
        <p:nvSpPr>
          <p:cNvPr id="5" name="Content Placeholder 4"/>
          <p:cNvSpPr>
            <a:spLocks noGrp="1"/>
          </p:cNvSpPr>
          <p:nvPr>
            <p:ph sz="half" idx="2"/>
          </p:nvPr>
        </p:nvSpPr>
        <p:spPr>
          <a:xfrm>
            <a:off x="3923928" y="1600200"/>
            <a:ext cx="4686672" cy="4525963"/>
          </a:xfrm>
        </p:spPr>
        <p:txBody>
          <a:bodyPr/>
          <a:lstStyle/>
          <a:p>
            <a:r>
              <a:rPr lang="en-AU" sz="1800" b="1" dirty="0" smtClean="0"/>
              <a:t>Formal knowledge</a:t>
            </a:r>
            <a:r>
              <a:rPr lang="en-AU" sz="1800" dirty="0" smtClean="0"/>
              <a:t>: continuing education,  curricula, literature, multi-professional teams; </a:t>
            </a:r>
            <a:r>
              <a:rPr lang="en-AU" sz="1800" b="1" dirty="0" smtClean="0"/>
              <a:t>Informal</a:t>
            </a:r>
            <a:r>
              <a:rPr lang="en-AU" sz="1800" dirty="0" smtClean="0"/>
              <a:t>: sharing experiences with colleagues (also in Facebook groups), trusting own gut feeling</a:t>
            </a:r>
          </a:p>
          <a:p>
            <a:r>
              <a:rPr lang="en-AU" sz="1800" b="1" dirty="0" smtClean="0"/>
              <a:t>Action</a:t>
            </a:r>
            <a:r>
              <a:rPr lang="en-AU" sz="1800" dirty="0" smtClean="0"/>
              <a:t>: Flexible, student-centred, surprising</a:t>
            </a:r>
          </a:p>
          <a:p>
            <a:r>
              <a:rPr lang="en-AU" sz="1800" b="1" dirty="0" smtClean="0"/>
              <a:t>Reflection</a:t>
            </a:r>
            <a:r>
              <a:rPr lang="en-AU" sz="1800" dirty="0" smtClean="0"/>
              <a:t>: Constant, immediate reflection and reaction in class, more during long drives home</a:t>
            </a:r>
            <a:endParaRPr lang="en-AU" sz="1800" dirty="0"/>
          </a:p>
        </p:txBody>
      </p:sp>
      <p:sp>
        <p:nvSpPr>
          <p:cNvPr id="2" name="Title 1"/>
          <p:cNvSpPr>
            <a:spLocks noGrp="1"/>
          </p:cNvSpPr>
          <p:nvPr>
            <p:ph type="title" idx="4294967295"/>
          </p:nvPr>
        </p:nvSpPr>
        <p:spPr>
          <a:xfrm>
            <a:off x="0" y="365125"/>
            <a:ext cx="7886700" cy="542925"/>
          </a:xfrm>
        </p:spPr>
        <p:txBody>
          <a:bodyPr>
            <a:noAutofit/>
          </a:bodyPr>
          <a:lstStyle/>
          <a:p>
            <a:r>
              <a:rPr lang="en-AU" sz="2400" dirty="0" smtClean="0">
                <a:latin typeface="Arial Narrow" panose="020B0606020202030204" pitchFamily="34" charset="0"/>
              </a:rPr>
              <a:t>IN SUMMARY</a:t>
            </a:r>
            <a:endParaRPr lang="en-AU" sz="2400" dirty="0">
              <a:latin typeface="Arial Narrow" panose="020B0606020202030204" pitchFamily="34" charset="0"/>
            </a:endParaRPr>
          </a:p>
        </p:txBody>
      </p:sp>
      <p:pic>
        <p:nvPicPr>
          <p:cNvPr id="6" name="Picture 5"/>
          <p:cNvPicPr>
            <a:picLocks noChangeAspect="1"/>
          </p:cNvPicPr>
          <p:nvPr/>
        </p:nvPicPr>
        <p:blipFill>
          <a:blip r:embed="rId3"/>
          <a:stretch>
            <a:fillRect/>
          </a:stretch>
        </p:blipFill>
        <p:spPr>
          <a:xfrm>
            <a:off x="6444208" y="5229200"/>
            <a:ext cx="1798886" cy="1096882"/>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9552" y="5469861"/>
            <a:ext cx="1944216" cy="972108"/>
          </a:xfrm>
          <a:prstGeom prst="rect">
            <a:avLst/>
          </a:prstGeom>
        </p:spPr>
      </p:pic>
    </p:spTree>
    <p:extLst>
      <p:ext uri="{BB962C8B-B14F-4D97-AF65-F5344CB8AC3E}">
        <p14:creationId xmlns:p14="http://schemas.microsoft.com/office/powerpoint/2010/main" val="9631313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E9701EF-9BE9-4CE4-A863-B2B2EAD76D6A}" type="slidenum">
              <a:rPr lang="en-GB" smtClean="0"/>
              <a:t>19</a:t>
            </a:fld>
            <a:endParaRPr lang="en-GB"/>
          </a:p>
        </p:txBody>
      </p:sp>
      <p:sp>
        <p:nvSpPr>
          <p:cNvPr id="5" name="Rounded Rectangle 4"/>
          <p:cNvSpPr/>
          <p:nvPr/>
        </p:nvSpPr>
        <p:spPr>
          <a:xfrm>
            <a:off x="410742" y="2852936"/>
            <a:ext cx="2736304" cy="32541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fi-FI" sz="1400" b="1" dirty="0">
                <a:solidFill>
                  <a:schemeClr val="tx1"/>
                </a:solidFill>
              </a:rPr>
              <a:t>Knowledge is the basis for all action. </a:t>
            </a:r>
            <a:r>
              <a:rPr lang="fi-FI" sz="1400" dirty="0"/>
              <a:t>Without it, how can you act? I gain knowlege from curriculum, colleagues, education, Internet, books, ect. There are plenty of sources for knowlege. </a:t>
            </a:r>
            <a:r>
              <a:rPr lang="fi-FI" sz="1400" dirty="0" smtClean="0"/>
              <a:t>Perhaps </a:t>
            </a:r>
            <a:r>
              <a:rPr lang="fi-FI" sz="1400" dirty="0"/>
              <a:t>the biggest problem is </a:t>
            </a:r>
            <a:r>
              <a:rPr lang="fi-FI" sz="1400" b="1" dirty="0" smtClean="0">
                <a:solidFill>
                  <a:schemeClr val="tx1"/>
                </a:solidFill>
              </a:rPr>
              <a:t>how to </a:t>
            </a:r>
            <a:r>
              <a:rPr lang="fi-FI" sz="1400" b="1" dirty="0">
                <a:solidFill>
                  <a:schemeClr val="tx1"/>
                </a:solidFill>
              </a:rPr>
              <a:t>select </a:t>
            </a:r>
            <a:r>
              <a:rPr lang="fi-FI" sz="1400" dirty="0"/>
              <a:t>the accurate and relevant knowledge. Everything was chaotic in the beginning. Now, with </a:t>
            </a:r>
            <a:r>
              <a:rPr lang="fi-FI" sz="1400" b="1" dirty="0">
                <a:solidFill>
                  <a:schemeClr val="tx1"/>
                </a:solidFill>
              </a:rPr>
              <a:t>practical experience</a:t>
            </a:r>
            <a:r>
              <a:rPr lang="fi-FI" sz="1400" dirty="0"/>
              <a:t>, I can see what kind of knowledge I need and what kind of activities work in practice. </a:t>
            </a:r>
            <a:endParaRPr lang="en-AU" sz="1400" dirty="0"/>
          </a:p>
        </p:txBody>
      </p:sp>
      <p:sp>
        <p:nvSpPr>
          <p:cNvPr id="8" name="Rounded Rectangle 7"/>
          <p:cNvSpPr/>
          <p:nvPr/>
        </p:nvSpPr>
        <p:spPr>
          <a:xfrm>
            <a:off x="3491880" y="2866688"/>
            <a:ext cx="2531009" cy="3240360"/>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r>
              <a:rPr lang="fi-FI" sz="1400" dirty="0"/>
              <a:t>As a starting point is the Preparatory Teaching </a:t>
            </a:r>
            <a:r>
              <a:rPr lang="fi-FI" sz="1400" b="1" dirty="0">
                <a:solidFill>
                  <a:schemeClr val="tx1"/>
                </a:solidFill>
              </a:rPr>
              <a:t>Curriculum,</a:t>
            </a:r>
            <a:r>
              <a:rPr lang="fi-FI" sz="1400" dirty="0"/>
              <a:t> which we all love so much. Having </a:t>
            </a:r>
            <a:r>
              <a:rPr lang="fi-FI" sz="1400" dirty="0" smtClean="0"/>
              <a:t>studied this and that </a:t>
            </a:r>
            <a:r>
              <a:rPr lang="fi-FI" sz="1400" dirty="0"/>
              <a:t>helps to glue the taught phenomena together. </a:t>
            </a:r>
            <a:r>
              <a:rPr lang="fi-FI" sz="1400" dirty="0" smtClean="0"/>
              <a:t>All need to be </a:t>
            </a:r>
            <a:r>
              <a:rPr lang="fi-FI" sz="1400" b="1" dirty="0">
                <a:solidFill>
                  <a:schemeClr val="tx1"/>
                </a:solidFill>
              </a:rPr>
              <a:t>adapted</a:t>
            </a:r>
            <a:r>
              <a:rPr lang="fi-FI" sz="1400" dirty="0"/>
              <a:t> to be child-centred. </a:t>
            </a:r>
            <a:r>
              <a:rPr lang="fi-FI" sz="1400" dirty="0" smtClean="0"/>
              <a:t>And for that, you need good student-knowlge. You </a:t>
            </a:r>
            <a:r>
              <a:rPr lang="fi-FI" sz="1400" dirty="0"/>
              <a:t>need to be flexible and steer own teaching </a:t>
            </a:r>
            <a:r>
              <a:rPr lang="fi-FI" sz="1400" dirty="0" smtClean="0"/>
              <a:t>based who you teach. </a:t>
            </a:r>
            <a:endParaRPr lang="en-AU" sz="1400" dirty="0"/>
          </a:p>
        </p:txBody>
      </p:sp>
      <p:sp>
        <p:nvSpPr>
          <p:cNvPr id="9" name="Rounded Rectangle 8"/>
          <p:cNvSpPr/>
          <p:nvPr/>
        </p:nvSpPr>
        <p:spPr>
          <a:xfrm>
            <a:off x="6263528" y="2866688"/>
            <a:ext cx="2592288" cy="3240360"/>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r>
              <a:rPr lang="fi-FI" sz="1400" b="1" dirty="0">
                <a:solidFill>
                  <a:schemeClr val="tx1"/>
                </a:solidFill>
              </a:rPr>
              <a:t>Reflection is continuous, </a:t>
            </a:r>
            <a:r>
              <a:rPr lang="fi-FI" sz="1400" dirty="0"/>
              <a:t>because the group is so impulsive. Teacher needs to </a:t>
            </a:r>
            <a:r>
              <a:rPr lang="fi-FI" sz="1400" b="1" dirty="0">
                <a:solidFill>
                  <a:schemeClr val="tx1"/>
                </a:solidFill>
              </a:rPr>
              <a:t>react quickly. </a:t>
            </a:r>
            <a:r>
              <a:rPr lang="fi-FI" sz="1400" dirty="0"/>
              <a:t>The programme of the day is in my head and it lives with the situations. It is the bread and butter of this work, but </a:t>
            </a:r>
            <a:r>
              <a:rPr lang="fi-FI" sz="1400" dirty="0" smtClean="0"/>
              <a:t>it is also draining. </a:t>
            </a:r>
            <a:r>
              <a:rPr lang="fi-FI" sz="1400" dirty="0"/>
              <a:t>It </a:t>
            </a:r>
            <a:r>
              <a:rPr lang="fi-FI" sz="1400" dirty="0" smtClean="0"/>
              <a:t>means </a:t>
            </a:r>
            <a:r>
              <a:rPr lang="fi-FI" sz="1400" dirty="0"/>
              <a:t>that you have to cope with the </a:t>
            </a:r>
            <a:r>
              <a:rPr lang="fi-FI" sz="1400" b="1" dirty="0">
                <a:solidFill>
                  <a:schemeClr val="tx1"/>
                </a:solidFill>
              </a:rPr>
              <a:t>feeling of </a:t>
            </a:r>
            <a:r>
              <a:rPr lang="fi-FI" sz="1400" b="1" dirty="0" smtClean="0">
                <a:solidFill>
                  <a:schemeClr val="tx1"/>
                </a:solidFill>
              </a:rPr>
              <a:t>inadequacy</a:t>
            </a:r>
            <a:r>
              <a:rPr lang="fi-FI" sz="1400" dirty="0" smtClean="0"/>
              <a:t>, </a:t>
            </a:r>
            <a:r>
              <a:rPr lang="fi-FI" sz="1400" dirty="0"/>
              <a:t>and have mercy for yourself.</a:t>
            </a:r>
            <a:endParaRPr lang="en-AU" sz="1400" dirty="0"/>
          </a:p>
        </p:txBody>
      </p:sp>
      <p:sp>
        <p:nvSpPr>
          <p:cNvPr id="11" name="Rectangle 10"/>
          <p:cNvSpPr/>
          <p:nvPr/>
        </p:nvSpPr>
        <p:spPr>
          <a:xfrm>
            <a:off x="2286000" y="197346"/>
            <a:ext cx="4572000" cy="369332"/>
          </a:xfrm>
          <a:prstGeom prst="rect">
            <a:avLst/>
          </a:prstGeom>
        </p:spPr>
        <p:txBody>
          <a:bodyPr>
            <a:spAutoFit/>
          </a:bodyPr>
          <a:lstStyle/>
          <a:p>
            <a:pPr fontAlgn="base"/>
            <a:endParaRPr lang="en-US" b="0" i="0" dirty="0">
              <a:solidFill>
                <a:srgbClr val="000000"/>
              </a:solidFill>
              <a:effectLst/>
              <a:latin typeface="Times New Roman" panose="02020603050405020304" pitchFamily="18" charset="0"/>
            </a:endParaRPr>
          </a:p>
        </p:txBody>
      </p:sp>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736" y="1441748"/>
            <a:ext cx="1256928" cy="1256928"/>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79441" y="1334537"/>
            <a:ext cx="1385117" cy="1471350"/>
          </a:xfrm>
          <a:prstGeom prst="rect">
            <a:avLst/>
          </a:prstGeom>
        </p:spPr>
      </p:pic>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63333" y="1286503"/>
            <a:ext cx="1020316" cy="1519384"/>
          </a:xfrm>
          <a:prstGeom prst="rect">
            <a:avLst/>
          </a:prstGeom>
        </p:spPr>
      </p:pic>
    </p:spTree>
    <p:extLst>
      <p:ext uri="{BB962C8B-B14F-4D97-AF65-F5344CB8AC3E}">
        <p14:creationId xmlns:p14="http://schemas.microsoft.com/office/powerpoint/2010/main" val="200871417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pPr marL="342900" lvl="1" indent="-342900">
              <a:buFont typeface="Wingdings" charset="2"/>
              <a:buChar char="§"/>
            </a:pPr>
            <a:r>
              <a:rPr lang="en-US" sz="2800" dirty="0" smtClean="0">
                <a:latin typeface="Arial"/>
                <a:cs typeface="Arial"/>
              </a:rPr>
              <a:t>Introductions</a:t>
            </a:r>
          </a:p>
          <a:p>
            <a:pPr marL="342900" lvl="1" indent="-342900">
              <a:buFont typeface="Wingdings" charset="2"/>
              <a:buChar char="§"/>
            </a:pPr>
            <a:r>
              <a:rPr lang="en-US" sz="2800" dirty="0" smtClean="0">
                <a:latin typeface="Arial"/>
                <a:cs typeface="Arial"/>
              </a:rPr>
              <a:t>Your views on praxis</a:t>
            </a:r>
          </a:p>
          <a:p>
            <a:pPr marL="342900" lvl="1" indent="-342900">
              <a:buFont typeface="Wingdings" charset="2"/>
              <a:buChar char="§"/>
            </a:pPr>
            <a:r>
              <a:rPr lang="en-US" sz="2800" dirty="0" smtClean="0">
                <a:latin typeface="Arial"/>
                <a:cs typeface="Arial"/>
              </a:rPr>
              <a:t>A glance of (educational) praxis literature</a:t>
            </a:r>
          </a:p>
          <a:p>
            <a:pPr marL="342900" lvl="1" indent="-342900">
              <a:buFont typeface="Wingdings" charset="2"/>
              <a:buChar char="§"/>
            </a:pPr>
            <a:r>
              <a:rPr lang="en-US" sz="2800" dirty="0" smtClean="0">
                <a:latin typeface="Arial"/>
                <a:cs typeface="Arial"/>
              </a:rPr>
              <a:t>Praxis with refugee students</a:t>
            </a:r>
          </a:p>
          <a:p>
            <a:pPr marL="342900" lvl="1" indent="-342900">
              <a:buFont typeface="Wingdings" charset="2"/>
              <a:buChar char="§"/>
            </a:pPr>
            <a:r>
              <a:rPr lang="en-US" sz="2800" dirty="0" smtClean="0">
                <a:latin typeface="Arial"/>
                <a:cs typeface="Arial"/>
              </a:rPr>
              <a:t>Task (research option)</a:t>
            </a:r>
          </a:p>
          <a:p>
            <a:pPr marL="342900" lvl="1" indent="-342900">
              <a:buFont typeface="Wingdings" charset="2"/>
              <a:buChar char="§"/>
            </a:pPr>
            <a:r>
              <a:rPr lang="en-US" sz="2800" dirty="0" smtClean="0">
                <a:latin typeface="Arial"/>
                <a:cs typeface="Arial"/>
              </a:rPr>
              <a:t>Finnish peers’ responses</a:t>
            </a:r>
          </a:p>
          <a:p>
            <a:pPr marL="342900" lvl="1" indent="-342900">
              <a:buFont typeface="Wingdings" charset="2"/>
              <a:buChar char="§"/>
            </a:pPr>
            <a:r>
              <a:rPr lang="en-US" sz="2800" dirty="0" smtClean="0">
                <a:latin typeface="Arial"/>
                <a:cs typeface="Arial"/>
              </a:rPr>
              <a:t>Students’ responses</a:t>
            </a:r>
            <a:endParaRPr lang="en-US" sz="2800" dirty="0">
              <a:latin typeface="Arial"/>
              <a:cs typeface="Arial"/>
            </a:endParaRPr>
          </a:p>
        </p:txBody>
      </p:sp>
      <p:sp>
        <p:nvSpPr>
          <p:cNvPr id="3" name="Tekstiruutu 2"/>
          <p:cNvSpPr txBox="1"/>
          <p:nvPr/>
        </p:nvSpPr>
        <p:spPr>
          <a:xfrm>
            <a:off x="605730" y="332656"/>
            <a:ext cx="6552728" cy="461665"/>
          </a:xfrm>
          <a:prstGeom prst="rect">
            <a:avLst/>
          </a:prstGeom>
          <a:noFill/>
        </p:spPr>
        <p:txBody>
          <a:bodyPr wrap="square" rtlCol="0">
            <a:spAutoFit/>
          </a:bodyPr>
          <a:lstStyle/>
          <a:p>
            <a:r>
              <a:rPr lang="fi-FI" sz="2400" dirty="0" smtClean="0">
                <a:latin typeface="Arial Narrow" panose="020B0606020202030204" pitchFamily="34" charset="0"/>
              </a:rPr>
              <a:t>IN THIS SEMINAR</a:t>
            </a:r>
            <a:endParaRPr lang="fi-FI" sz="2400" dirty="0">
              <a:latin typeface="Arial Narrow" panose="020B0606020202030204" pitchFamily="34" charset="0"/>
            </a:endParaRPr>
          </a:p>
        </p:txBody>
      </p:sp>
    </p:spTree>
    <p:extLst>
      <p:ext uri="{BB962C8B-B14F-4D97-AF65-F5344CB8AC3E}">
        <p14:creationId xmlns:p14="http://schemas.microsoft.com/office/powerpoint/2010/main" val="15826800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3"/>
          <a:stretch>
            <a:fillRect/>
          </a:stretch>
        </p:blipFill>
        <p:spPr>
          <a:xfrm>
            <a:off x="6320163" y="1882883"/>
            <a:ext cx="2798307" cy="1743607"/>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99343" y="3789040"/>
            <a:ext cx="1800200" cy="1492504"/>
          </a:xfrm>
          <a:prstGeom prst="rect">
            <a:avLst/>
          </a:prstGeom>
        </p:spPr>
      </p:pic>
      <p:pic>
        <p:nvPicPr>
          <p:cNvPr id="7" name="Picture 6"/>
          <p:cNvPicPr>
            <a:picLocks noChangeAspect="1"/>
          </p:cNvPicPr>
          <p:nvPr/>
        </p:nvPicPr>
        <p:blipFill>
          <a:blip r:embed="rId5"/>
          <a:stretch>
            <a:fillRect/>
          </a:stretch>
        </p:blipFill>
        <p:spPr>
          <a:xfrm>
            <a:off x="7567928" y="4977625"/>
            <a:ext cx="1237595" cy="1176630"/>
          </a:xfrm>
          <a:prstGeom prst="rect">
            <a:avLst/>
          </a:prstGeom>
        </p:spPr>
      </p:pic>
      <p:pic>
        <p:nvPicPr>
          <p:cNvPr id="8" name="Picture 7"/>
          <p:cNvPicPr>
            <a:picLocks noChangeAspect="1"/>
          </p:cNvPicPr>
          <p:nvPr/>
        </p:nvPicPr>
        <p:blipFill>
          <a:blip r:embed="rId6"/>
          <a:stretch>
            <a:fillRect/>
          </a:stretch>
        </p:blipFill>
        <p:spPr>
          <a:xfrm>
            <a:off x="1641982" y="3201153"/>
            <a:ext cx="4584589" cy="3243353"/>
          </a:xfrm>
          <a:prstGeom prst="rect">
            <a:avLst/>
          </a:prstGeom>
        </p:spPr>
      </p:pic>
      <p:sp>
        <p:nvSpPr>
          <p:cNvPr id="9" name="TextBox 8"/>
          <p:cNvSpPr txBox="1"/>
          <p:nvPr/>
        </p:nvSpPr>
        <p:spPr>
          <a:xfrm>
            <a:off x="1043608" y="401470"/>
            <a:ext cx="6192688" cy="461665"/>
          </a:xfrm>
          <a:prstGeom prst="rect">
            <a:avLst/>
          </a:prstGeom>
          <a:noFill/>
        </p:spPr>
        <p:txBody>
          <a:bodyPr wrap="square" rtlCol="0">
            <a:spAutoFit/>
          </a:bodyPr>
          <a:lstStyle/>
          <a:p>
            <a:r>
              <a:rPr lang="en-AU" sz="2400" dirty="0" smtClean="0">
                <a:latin typeface="Arial Narrow" panose="020B0606020202030204" pitchFamily="34" charset="0"/>
              </a:rPr>
              <a:t>WHAT DID STUDENTS SAY?</a:t>
            </a:r>
            <a:endParaRPr lang="en-AU" sz="2400" dirty="0">
              <a:latin typeface="Arial Narrow" panose="020B0606020202030204" pitchFamily="34" charset="0"/>
            </a:endParaRPr>
          </a:p>
        </p:txBody>
      </p:sp>
      <p:pic>
        <p:nvPicPr>
          <p:cNvPr id="3" name="Picture 2"/>
          <p:cNvPicPr>
            <a:picLocks noChangeAspect="1"/>
          </p:cNvPicPr>
          <p:nvPr/>
        </p:nvPicPr>
        <p:blipFill>
          <a:blip r:embed="rId7"/>
          <a:stretch>
            <a:fillRect/>
          </a:stretch>
        </p:blipFill>
        <p:spPr>
          <a:xfrm>
            <a:off x="193816" y="1141850"/>
            <a:ext cx="4230991" cy="2377646"/>
          </a:xfrm>
          <a:prstGeom prst="rect">
            <a:avLst/>
          </a:prstGeom>
        </p:spPr>
      </p:pic>
    </p:spTree>
    <p:extLst>
      <p:ext uri="{BB962C8B-B14F-4D97-AF65-F5344CB8AC3E}">
        <p14:creationId xmlns:p14="http://schemas.microsoft.com/office/powerpoint/2010/main" val="250766868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5150396" cy="615603"/>
          </a:xfrm>
        </p:spPr>
        <p:txBody>
          <a:bodyPr>
            <a:normAutofit/>
          </a:bodyPr>
          <a:lstStyle/>
          <a:p>
            <a:r>
              <a:rPr lang="en-AU" sz="2400" dirty="0" smtClean="0">
                <a:latin typeface="Arial Narrow" panose="020B0606020202030204" pitchFamily="34" charset="0"/>
              </a:rPr>
              <a:t>LANGUAGE</a:t>
            </a:r>
            <a:endParaRPr lang="en-AU" sz="2400" dirty="0">
              <a:latin typeface="Arial Narrow" panose="020B0606020202030204" pitchFamily="34" charset="0"/>
            </a:endParaRPr>
          </a:p>
        </p:txBody>
      </p:sp>
      <p:sp>
        <p:nvSpPr>
          <p:cNvPr id="3" name="Content Placeholder 2"/>
          <p:cNvSpPr>
            <a:spLocks noGrp="1"/>
          </p:cNvSpPr>
          <p:nvPr>
            <p:ph idx="1"/>
          </p:nvPr>
        </p:nvSpPr>
        <p:spPr>
          <a:xfrm>
            <a:off x="539552" y="1628800"/>
            <a:ext cx="6402016" cy="3931920"/>
          </a:xfrm>
        </p:spPr>
        <p:txBody>
          <a:bodyPr/>
          <a:lstStyle/>
          <a:p>
            <a:r>
              <a:rPr lang="en-US" sz="1600" dirty="0"/>
              <a:t>Like if some people come from Spain and then if there’s another boy from Spain they should tell them to explain it to him and make sure he understands.  Sometimes I didn’t understand everything but they didn’t explain it, so yeah.  They should ask him everything if he understands that.  Tell them to write more because if you write a lot and then you can understand.  </a:t>
            </a:r>
            <a:endParaRPr lang="en-US" sz="1600" dirty="0" smtClean="0"/>
          </a:p>
          <a:p>
            <a:r>
              <a:rPr lang="en-US" sz="1600" dirty="0"/>
              <a:t>They should, you know how people, some </a:t>
            </a:r>
            <a:r>
              <a:rPr lang="en-US" sz="1600" dirty="0" smtClean="0"/>
              <a:t>people, </a:t>
            </a:r>
            <a:r>
              <a:rPr lang="en-US" sz="1600" dirty="0"/>
              <a:t>they shy.  They don’t do anything.  And yeah, they should help them, and they say they should tell their best friend or something like that, to talk to them.  And, yeah. </a:t>
            </a:r>
            <a:endParaRPr lang="en-AU" sz="1600" dirty="0"/>
          </a:p>
          <a:p>
            <a:r>
              <a:rPr lang="fi-FI" sz="1600" dirty="0" smtClean="0"/>
              <a:t>So, they [speakers of other languages] do not need a lot of extra attention. But when they do not understand something, you should keep repeating, even 100 times if they need that. Then they get it. And even from somebody who do not speak very well, the teachers should ask how they are dong. Like are they being bullied outside. If she doesn’t tell you, you should keep asking that are you really OK. Because she might be afraid to tell you</a:t>
            </a:r>
            <a:r>
              <a:rPr lang="fi-FI" sz="1400" dirty="0" smtClean="0"/>
              <a:t>. </a:t>
            </a:r>
            <a:endParaRPr lang="en-AU" sz="1400" dirty="0" smtClean="0"/>
          </a:p>
        </p:txBody>
      </p:sp>
      <p:sp>
        <p:nvSpPr>
          <p:cNvPr id="4" name="Slide Number Placeholder 3"/>
          <p:cNvSpPr>
            <a:spLocks noGrp="1"/>
          </p:cNvSpPr>
          <p:nvPr>
            <p:ph type="sldNum" sz="quarter" idx="12"/>
          </p:nvPr>
        </p:nvSpPr>
        <p:spPr/>
        <p:txBody>
          <a:bodyPr/>
          <a:lstStyle/>
          <a:p>
            <a:fld id="{AE9701EF-9BE9-4CE4-A863-B2B2EAD76D6A}" type="slidenum">
              <a:rPr lang="en-GB" smtClean="0"/>
              <a:t>21</a:t>
            </a:fld>
            <a:endParaRPr lang="en-GB"/>
          </a:p>
        </p:txBody>
      </p:sp>
    </p:spTree>
    <p:extLst>
      <p:ext uri="{BB962C8B-B14F-4D97-AF65-F5344CB8AC3E}">
        <p14:creationId xmlns:p14="http://schemas.microsoft.com/office/powerpoint/2010/main" val="31812363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5150396" cy="615603"/>
          </a:xfrm>
        </p:spPr>
        <p:txBody>
          <a:bodyPr>
            <a:normAutofit/>
          </a:bodyPr>
          <a:lstStyle/>
          <a:p>
            <a:r>
              <a:rPr lang="en-AU" sz="2400" dirty="0" smtClean="0">
                <a:latin typeface="Arial Narrow" panose="020B0606020202030204" pitchFamily="34" charset="0"/>
              </a:rPr>
              <a:t>LANGUAGE</a:t>
            </a:r>
            <a:endParaRPr lang="en-AU" sz="2400" dirty="0">
              <a:latin typeface="Arial Narrow" panose="020B0606020202030204" pitchFamily="34" charset="0"/>
            </a:endParaRPr>
          </a:p>
        </p:txBody>
      </p:sp>
      <p:sp>
        <p:nvSpPr>
          <p:cNvPr id="3" name="Content Placeholder 2"/>
          <p:cNvSpPr>
            <a:spLocks noGrp="1"/>
          </p:cNvSpPr>
          <p:nvPr>
            <p:ph idx="1"/>
          </p:nvPr>
        </p:nvSpPr>
        <p:spPr>
          <a:xfrm>
            <a:off x="539552" y="1628800"/>
            <a:ext cx="6402016" cy="3931920"/>
          </a:xfrm>
        </p:spPr>
        <p:txBody>
          <a:bodyPr/>
          <a:lstStyle/>
          <a:p>
            <a:r>
              <a:rPr lang="en-US" sz="1600" dirty="0"/>
              <a:t>Like if some people come from Spain and then if there’s </a:t>
            </a:r>
            <a:r>
              <a:rPr lang="en-US" sz="1600" dirty="0">
                <a:solidFill>
                  <a:srgbClr val="FF0000"/>
                </a:solidFill>
              </a:rPr>
              <a:t>another boy from Spain they should tell them to explain it to him and make sure he understands</a:t>
            </a:r>
            <a:r>
              <a:rPr lang="en-US" sz="1600" dirty="0"/>
              <a:t>.  Sometimes I didn’t understand everything but they didn’t explain it, so yeah.  They should ask him everything if he understands that.  Tell them to </a:t>
            </a:r>
            <a:r>
              <a:rPr lang="en-US" sz="1600" dirty="0">
                <a:solidFill>
                  <a:schemeClr val="accent1"/>
                </a:solidFill>
              </a:rPr>
              <a:t>write more </a:t>
            </a:r>
            <a:r>
              <a:rPr lang="en-US" sz="1600" dirty="0"/>
              <a:t>because if you write a lot and then you can understand.  </a:t>
            </a:r>
            <a:endParaRPr lang="en-US" sz="1600" dirty="0" smtClean="0"/>
          </a:p>
          <a:p>
            <a:r>
              <a:rPr lang="en-US" sz="1600" dirty="0"/>
              <a:t>They should, you know how people, some </a:t>
            </a:r>
            <a:r>
              <a:rPr lang="en-US" sz="1600" dirty="0" smtClean="0"/>
              <a:t>people,</a:t>
            </a:r>
            <a:r>
              <a:rPr lang="en-US" sz="1600" dirty="0" smtClean="0">
                <a:solidFill>
                  <a:srgbClr val="FFC000"/>
                </a:solidFill>
              </a:rPr>
              <a:t> </a:t>
            </a:r>
            <a:r>
              <a:rPr lang="en-US" sz="1600" dirty="0">
                <a:solidFill>
                  <a:srgbClr val="FFC000"/>
                </a:solidFill>
              </a:rPr>
              <a:t>they shy.  </a:t>
            </a:r>
            <a:r>
              <a:rPr lang="en-US" sz="1600" dirty="0"/>
              <a:t>They don’t do anything.  And yeah, they should help them, and they say they should </a:t>
            </a:r>
            <a:r>
              <a:rPr lang="en-US" sz="1600" dirty="0">
                <a:solidFill>
                  <a:srgbClr val="FFC000"/>
                </a:solidFill>
              </a:rPr>
              <a:t>tell their best friend</a:t>
            </a:r>
            <a:r>
              <a:rPr lang="en-US" sz="1600" dirty="0">
                <a:solidFill>
                  <a:srgbClr val="FF0000"/>
                </a:solidFill>
              </a:rPr>
              <a:t> </a:t>
            </a:r>
            <a:r>
              <a:rPr lang="en-US" sz="1600" dirty="0"/>
              <a:t>or something like that, to talk to them.  And, yeah. </a:t>
            </a:r>
            <a:endParaRPr lang="en-AU" sz="1600" dirty="0"/>
          </a:p>
          <a:p>
            <a:r>
              <a:rPr lang="fi-FI" sz="1600" dirty="0" smtClean="0"/>
              <a:t>So, they [speakers of other languages] </a:t>
            </a:r>
            <a:r>
              <a:rPr lang="fi-FI" sz="1600" dirty="0" smtClean="0">
                <a:solidFill>
                  <a:schemeClr val="accent3"/>
                </a:solidFill>
              </a:rPr>
              <a:t>do not need a lot of extra attention. </a:t>
            </a:r>
            <a:r>
              <a:rPr lang="fi-FI" sz="1600" dirty="0" smtClean="0"/>
              <a:t>But when they do not understand something, you should keep repeating, even 100 times if they need that. Then they get it. And even from somebody who do not speak very well, the teachers should ask how they are dong. Like are they being bullied outside. If she doesn’t tell you, </a:t>
            </a:r>
            <a:r>
              <a:rPr lang="fi-FI" sz="1600" dirty="0" smtClean="0">
                <a:solidFill>
                  <a:srgbClr val="FFC000"/>
                </a:solidFill>
              </a:rPr>
              <a:t>you should keep asking that are you really OK. </a:t>
            </a:r>
            <a:r>
              <a:rPr lang="fi-FI" sz="1600" dirty="0" smtClean="0"/>
              <a:t>Because she might be afraid to tell you</a:t>
            </a:r>
            <a:r>
              <a:rPr lang="fi-FI" sz="1400" dirty="0" smtClean="0"/>
              <a:t>. </a:t>
            </a:r>
            <a:endParaRPr lang="en-AU" sz="1400" dirty="0" smtClean="0"/>
          </a:p>
        </p:txBody>
      </p:sp>
      <p:sp>
        <p:nvSpPr>
          <p:cNvPr id="4" name="Slide Number Placeholder 3"/>
          <p:cNvSpPr>
            <a:spLocks noGrp="1"/>
          </p:cNvSpPr>
          <p:nvPr>
            <p:ph type="sldNum" sz="quarter" idx="12"/>
          </p:nvPr>
        </p:nvSpPr>
        <p:spPr/>
        <p:txBody>
          <a:bodyPr/>
          <a:lstStyle/>
          <a:p>
            <a:fld id="{AE9701EF-9BE9-4CE4-A863-B2B2EAD76D6A}" type="slidenum">
              <a:rPr lang="en-GB" smtClean="0"/>
              <a:t>22</a:t>
            </a:fld>
            <a:endParaRPr lang="en-GB"/>
          </a:p>
        </p:txBody>
      </p:sp>
      <p:sp>
        <p:nvSpPr>
          <p:cNvPr id="5" name="Oval 4"/>
          <p:cNvSpPr/>
          <p:nvPr/>
        </p:nvSpPr>
        <p:spPr>
          <a:xfrm>
            <a:off x="6941568" y="1420987"/>
            <a:ext cx="1368152" cy="93610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solidFill>
                  <a:schemeClr val="tx1"/>
                </a:solidFill>
              </a:rPr>
              <a:t>Peer support</a:t>
            </a:r>
            <a:endParaRPr lang="en-AU" dirty="0">
              <a:solidFill>
                <a:schemeClr val="tx1"/>
              </a:solidFill>
            </a:endParaRPr>
          </a:p>
        </p:txBody>
      </p:sp>
      <p:sp>
        <p:nvSpPr>
          <p:cNvPr id="6" name="Oval 5"/>
          <p:cNvSpPr/>
          <p:nvPr/>
        </p:nvSpPr>
        <p:spPr>
          <a:xfrm>
            <a:off x="6922463" y="3589808"/>
            <a:ext cx="1478369" cy="1199698"/>
          </a:xfrm>
          <a:prstGeom prst="ellipse">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sz="1400" dirty="0" smtClean="0"/>
              <a:t>Being like anybody else</a:t>
            </a:r>
            <a:endParaRPr lang="en-AU" sz="1400" dirty="0"/>
          </a:p>
        </p:txBody>
      </p:sp>
      <p:sp>
        <p:nvSpPr>
          <p:cNvPr id="7" name="Oval 6"/>
          <p:cNvSpPr/>
          <p:nvPr/>
        </p:nvSpPr>
        <p:spPr>
          <a:xfrm>
            <a:off x="7013576" y="2621303"/>
            <a:ext cx="1296144" cy="76356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sz="1400" dirty="0" smtClean="0"/>
              <a:t>Writing, reading</a:t>
            </a:r>
            <a:endParaRPr lang="en-AU" sz="1400" dirty="0"/>
          </a:p>
        </p:txBody>
      </p:sp>
      <p:sp>
        <p:nvSpPr>
          <p:cNvPr id="8" name="Oval 7"/>
          <p:cNvSpPr/>
          <p:nvPr/>
        </p:nvSpPr>
        <p:spPr>
          <a:xfrm>
            <a:off x="6823769" y="4957198"/>
            <a:ext cx="1721008" cy="1089645"/>
          </a:xfrm>
          <a:prstGeom prst="ellipse">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Language </a:t>
            </a:r>
            <a:r>
              <a:rPr lang="en-AU" dirty="0"/>
              <a:t>&amp; wellbeing</a:t>
            </a:r>
          </a:p>
        </p:txBody>
      </p:sp>
    </p:spTree>
    <p:extLst>
      <p:ext uri="{BB962C8B-B14F-4D97-AF65-F5344CB8AC3E}">
        <p14:creationId xmlns:p14="http://schemas.microsoft.com/office/powerpoint/2010/main" val="182044614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340" y="143358"/>
            <a:ext cx="7886700" cy="687611"/>
          </a:xfrm>
        </p:spPr>
        <p:txBody>
          <a:bodyPr>
            <a:normAutofit fontScale="90000"/>
          </a:bodyPr>
          <a:lstStyle/>
          <a:p>
            <a:r>
              <a:rPr lang="en-AU" sz="2400" dirty="0" smtClean="0">
                <a:latin typeface="Arial Narrow" panose="020B0606020202030204" pitchFamily="34" charset="0"/>
              </a:rPr>
              <a:t>WHAT A GOOD TEACHER </a:t>
            </a:r>
            <a:r>
              <a:rPr lang="en-AU" sz="2400" i="1" dirty="0" smtClean="0">
                <a:latin typeface="Arial Narrow" panose="020B0606020202030204" pitchFamily="34" charset="0"/>
              </a:rPr>
              <a:t>DOES</a:t>
            </a:r>
            <a:r>
              <a:rPr lang="en-AU" sz="2400" dirty="0" smtClean="0">
                <a:latin typeface="Arial Narrow" panose="020B0606020202030204" pitchFamily="34" charset="0"/>
              </a:rPr>
              <a:t>…</a:t>
            </a:r>
            <a:br>
              <a:rPr lang="en-AU" sz="2400" dirty="0" smtClean="0">
                <a:latin typeface="Arial Narrow" panose="020B0606020202030204" pitchFamily="34" charset="0"/>
              </a:rPr>
            </a:br>
            <a:r>
              <a:rPr lang="en-AU" sz="2400" dirty="0" smtClean="0">
                <a:latin typeface="Arial Narrow" panose="020B0606020202030204" pitchFamily="34" charset="0"/>
              </a:rPr>
              <a:t>…WHAT </a:t>
            </a:r>
            <a:r>
              <a:rPr lang="en-AU" sz="2400" i="1" dirty="0" smtClean="0">
                <a:latin typeface="Arial Narrow" panose="020B0606020202030204" pitchFamily="34" charset="0"/>
              </a:rPr>
              <a:t>MAKES</a:t>
            </a:r>
            <a:r>
              <a:rPr lang="en-AU" sz="2400" dirty="0" smtClean="0">
                <a:latin typeface="Arial Narrow" panose="020B0606020202030204" pitchFamily="34" charset="0"/>
              </a:rPr>
              <a:t> A GOOD TEACHER?</a:t>
            </a:r>
            <a:endParaRPr lang="en-AU" sz="2400" dirty="0">
              <a:latin typeface="Arial Narrow" panose="020B0606020202030204" pitchFamily="34" charset="0"/>
            </a:endParaRPr>
          </a:p>
        </p:txBody>
      </p:sp>
      <p:sp>
        <p:nvSpPr>
          <p:cNvPr id="5" name="Content Placeholder 4"/>
          <p:cNvSpPr>
            <a:spLocks noGrp="1"/>
          </p:cNvSpPr>
          <p:nvPr>
            <p:ph idx="1"/>
          </p:nvPr>
        </p:nvSpPr>
        <p:spPr>
          <a:xfrm>
            <a:off x="260861" y="1196752"/>
            <a:ext cx="6826011" cy="4219952"/>
          </a:xfrm>
        </p:spPr>
        <p:txBody>
          <a:bodyPr/>
          <a:lstStyle/>
          <a:p>
            <a:r>
              <a:rPr lang="en-US" sz="1600" dirty="0" smtClean="0"/>
              <a:t>You </a:t>
            </a:r>
            <a:r>
              <a:rPr lang="en-US" sz="1600" dirty="0"/>
              <a:t>know how we do </a:t>
            </a:r>
            <a:r>
              <a:rPr lang="en-US" sz="1600" dirty="0" err="1"/>
              <a:t>maths</a:t>
            </a:r>
            <a:r>
              <a:rPr lang="en-US" sz="1600" dirty="0"/>
              <a:t> here and stuff?  They actually, they say </a:t>
            </a:r>
            <a:r>
              <a:rPr lang="en-US" sz="1600" i="1" dirty="0"/>
              <a:t>“Do you understand?” and then they ask me every time, like “Do you understand?” </a:t>
            </a:r>
            <a:r>
              <a:rPr lang="en-US" sz="1600" dirty="0"/>
              <a:t>and then when I get to Year 6 they don’t say because I do understand.  But in Year 5, yeah, they ask me and then </a:t>
            </a:r>
            <a:r>
              <a:rPr lang="en-US" sz="1600" i="1" dirty="0"/>
              <a:t>when I say no they actually explain that</a:t>
            </a:r>
            <a:r>
              <a:rPr lang="en-US" sz="1600" dirty="0"/>
              <a:t>, so yeah, I knew what I was going to do.  </a:t>
            </a:r>
          </a:p>
          <a:p>
            <a:r>
              <a:rPr lang="en-US" sz="1600" dirty="0"/>
              <a:t>This teacher (in picture), she was nice. </a:t>
            </a:r>
            <a:r>
              <a:rPr lang="en-US" sz="1600" i="1" dirty="0"/>
              <a:t>She always said I can become better, become better. </a:t>
            </a:r>
            <a:r>
              <a:rPr lang="en-US" sz="1600" dirty="0"/>
              <a:t>Then I believed her and became better. She was nice. I liked her. </a:t>
            </a:r>
          </a:p>
          <a:p>
            <a:r>
              <a:rPr lang="en-US" sz="1600" dirty="0" smtClean="0"/>
              <a:t>When </a:t>
            </a:r>
            <a:r>
              <a:rPr lang="en-US" sz="1600" dirty="0"/>
              <a:t>people do something wrong to you, she supports you and stuff.  So that you are not afraid to tell her.  --- Like she believes and stuff.  And smiles and does not look angry. </a:t>
            </a:r>
          </a:p>
          <a:p>
            <a:r>
              <a:rPr lang="en-US" sz="1600" dirty="0" smtClean="0"/>
              <a:t>A </a:t>
            </a:r>
            <a:r>
              <a:rPr lang="en-US" sz="1600" dirty="0"/>
              <a:t>good teacher teaches, like when we get something wrong, they don’t go </a:t>
            </a:r>
            <a:r>
              <a:rPr lang="en-US" sz="1600" dirty="0" smtClean="0"/>
              <a:t>like [frowns], like </a:t>
            </a:r>
            <a:r>
              <a:rPr lang="en-US" sz="1600" dirty="0"/>
              <a:t>they </a:t>
            </a:r>
            <a:r>
              <a:rPr lang="en-US" sz="1600" i="1" dirty="0"/>
              <a:t>teach</a:t>
            </a:r>
            <a:r>
              <a:rPr lang="en-US" sz="1600" dirty="0"/>
              <a:t>, </a:t>
            </a:r>
            <a:r>
              <a:rPr lang="en-US" sz="1600" i="1" dirty="0"/>
              <a:t>“You did this wrong.  You had to do this, that.” </a:t>
            </a:r>
            <a:endParaRPr lang="en-US" sz="1600" dirty="0" smtClean="0"/>
          </a:p>
          <a:p>
            <a:r>
              <a:rPr lang="en-US" sz="1600" dirty="0" smtClean="0"/>
              <a:t>[Teacher] was </a:t>
            </a:r>
            <a:r>
              <a:rPr lang="en-US" sz="1600" dirty="0"/>
              <a:t>also nice. She was kind. She made me calm down. When somebody bullies or fights, she made us calm down. Not with a ruler but because she was kind. </a:t>
            </a:r>
            <a:endParaRPr lang="en-US" sz="1600" dirty="0" smtClean="0"/>
          </a:p>
          <a:p>
            <a:r>
              <a:rPr lang="en-US" sz="1600" dirty="0" smtClean="0"/>
              <a:t>This </a:t>
            </a:r>
            <a:r>
              <a:rPr lang="en-US" sz="1600" dirty="0"/>
              <a:t>school, in this school they don’t actually hit, they actually help, so that’s what I wanted.  And yeah, I didn’t do things, so I just let the teachers.  </a:t>
            </a:r>
          </a:p>
          <a:p>
            <a:endParaRPr lang="en-US" sz="1600" dirty="0" smtClean="0"/>
          </a:p>
          <a:p>
            <a:endParaRPr lang="en-AU" sz="1600" b="1" dirty="0"/>
          </a:p>
          <a:p>
            <a:endParaRPr lang="en-US" dirty="0"/>
          </a:p>
          <a:p>
            <a:endParaRPr lang="en-AU" dirty="0"/>
          </a:p>
          <a:p>
            <a:endParaRPr lang="en-US" dirty="0"/>
          </a:p>
          <a:p>
            <a:endParaRPr lang="en-AU" dirty="0"/>
          </a:p>
          <a:p>
            <a:endParaRPr lang="en-AU" dirty="0"/>
          </a:p>
          <a:p>
            <a:endParaRPr lang="en-AU" dirty="0"/>
          </a:p>
          <a:p>
            <a:endParaRPr lang="en-AU" dirty="0"/>
          </a:p>
          <a:p>
            <a:endParaRPr lang="en-AU" dirty="0"/>
          </a:p>
        </p:txBody>
      </p:sp>
      <p:sp>
        <p:nvSpPr>
          <p:cNvPr id="2" name="Slide Number Placeholder 1"/>
          <p:cNvSpPr>
            <a:spLocks noGrp="1"/>
          </p:cNvSpPr>
          <p:nvPr>
            <p:ph type="sldNum" sz="quarter" idx="12"/>
          </p:nvPr>
        </p:nvSpPr>
        <p:spPr/>
        <p:txBody>
          <a:bodyPr/>
          <a:lstStyle/>
          <a:p>
            <a:fld id="{AE9701EF-9BE9-4CE4-A863-B2B2EAD76D6A}" type="slidenum">
              <a:rPr lang="en-GB" smtClean="0"/>
              <a:t>23</a:t>
            </a:fld>
            <a:endParaRPr lang="en-GB"/>
          </a:p>
        </p:txBody>
      </p:sp>
    </p:spTree>
    <p:extLst>
      <p:ext uri="{BB962C8B-B14F-4D97-AF65-F5344CB8AC3E}">
        <p14:creationId xmlns:p14="http://schemas.microsoft.com/office/powerpoint/2010/main" val="28311325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340" y="143358"/>
            <a:ext cx="7886700" cy="687611"/>
          </a:xfrm>
        </p:spPr>
        <p:txBody>
          <a:bodyPr>
            <a:normAutofit fontScale="90000"/>
          </a:bodyPr>
          <a:lstStyle/>
          <a:p>
            <a:r>
              <a:rPr lang="en-AU" sz="2400" dirty="0" smtClean="0">
                <a:latin typeface="Arial Narrow" panose="020B0606020202030204" pitchFamily="34" charset="0"/>
              </a:rPr>
              <a:t>WHAT A GOOD TEACHER </a:t>
            </a:r>
            <a:r>
              <a:rPr lang="en-AU" sz="2400" i="1" dirty="0" smtClean="0">
                <a:latin typeface="Arial Narrow" panose="020B0606020202030204" pitchFamily="34" charset="0"/>
              </a:rPr>
              <a:t>DOES</a:t>
            </a:r>
            <a:r>
              <a:rPr lang="en-AU" sz="2400" dirty="0" smtClean="0">
                <a:latin typeface="Arial Narrow" panose="020B0606020202030204" pitchFamily="34" charset="0"/>
              </a:rPr>
              <a:t>…</a:t>
            </a:r>
            <a:br>
              <a:rPr lang="en-AU" sz="2400" dirty="0" smtClean="0">
                <a:latin typeface="Arial Narrow" panose="020B0606020202030204" pitchFamily="34" charset="0"/>
              </a:rPr>
            </a:br>
            <a:r>
              <a:rPr lang="en-AU" sz="2400" dirty="0" smtClean="0">
                <a:latin typeface="Arial Narrow" panose="020B0606020202030204" pitchFamily="34" charset="0"/>
              </a:rPr>
              <a:t>…WHAT </a:t>
            </a:r>
            <a:r>
              <a:rPr lang="en-AU" sz="2400" i="1" dirty="0" smtClean="0">
                <a:latin typeface="Arial Narrow" panose="020B0606020202030204" pitchFamily="34" charset="0"/>
              </a:rPr>
              <a:t>MAKES</a:t>
            </a:r>
            <a:r>
              <a:rPr lang="en-AU" sz="2400" dirty="0" smtClean="0">
                <a:latin typeface="Arial Narrow" panose="020B0606020202030204" pitchFamily="34" charset="0"/>
              </a:rPr>
              <a:t> A GOOD TEACHER?</a:t>
            </a:r>
            <a:endParaRPr lang="en-AU" sz="2400" dirty="0">
              <a:latin typeface="Arial Narrow" panose="020B0606020202030204" pitchFamily="34" charset="0"/>
            </a:endParaRPr>
          </a:p>
        </p:txBody>
      </p:sp>
      <p:sp>
        <p:nvSpPr>
          <p:cNvPr id="5" name="Content Placeholder 4"/>
          <p:cNvSpPr>
            <a:spLocks noGrp="1"/>
          </p:cNvSpPr>
          <p:nvPr>
            <p:ph idx="1"/>
          </p:nvPr>
        </p:nvSpPr>
        <p:spPr>
          <a:xfrm>
            <a:off x="260861" y="1196752"/>
            <a:ext cx="6826011" cy="4219952"/>
          </a:xfrm>
        </p:spPr>
        <p:txBody>
          <a:bodyPr/>
          <a:lstStyle/>
          <a:p>
            <a:r>
              <a:rPr lang="en-US" sz="1600" dirty="0" smtClean="0"/>
              <a:t>You </a:t>
            </a:r>
            <a:r>
              <a:rPr lang="en-US" sz="1600" dirty="0"/>
              <a:t>know how we do </a:t>
            </a:r>
            <a:r>
              <a:rPr lang="en-US" sz="1600" dirty="0" err="1"/>
              <a:t>maths</a:t>
            </a:r>
            <a:r>
              <a:rPr lang="en-US" sz="1600" dirty="0"/>
              <a:t> here and stuff?  They actually, they say </a:t>
            </a:r>
            <a:r>
              <a:rPr lang="en-US" sz="1600" i="1" dirty="0">
                <a:solidFill>
                  <a:srgbClr val="92D050"/>
                </a:solidFill>
              </a:rPr>
              <a:t>“Do you understand?” and then they ask me every time, like “Do you understand?”</a:t>
            </a:r>
            <a:r>
              <a:rPr lang="en-US" sz="1600" i="1" dirty="0"/>
              <a:t> </a:t>
            </a:r>
            <a:r>
              <a:rPr lang="en-US" sz="1600" dirty="0"/>
              <a:t>and then when I get to Year 6 they don’t say because I do understand.  But in Year 5, yeah, they ask me and then </a:t>
            </a:r>
            <a:r>
              <a:rPr lang="en-US" sz="1600" i="1" dirty="0">
                <a:solidFill>
                  <a:srgbClr val="92D050"/>
                </a:solidFill>
              </a:rPr>
              <a:t>when I say no they actually explain that</a:t>
            </a:r>
            <a:r>
              <a:rPr lang="en-US" sz="1600" dirty="0">
                <a:solidFill>
                  <a:srgbClr val="92D050"/>
                </a:solidFill>
              </a:rPr>
              <a:t>, </a:t>
            </a:r>
            <a:r>
              <a:rPr lang="en-US" sz="1600" dirty="0"/>
              <a:t>so yeah, I knew what I was going to do.  </a:t>
            </a:r>
          </a:p>
          <a:p>
            <a:r>
              <a:rPr lang="en-US" sz="1600" dirty="0"/>
              <a:t>This teacher (in picture), she was nice. </a:t>
            </a:r>
            <a:r>
              <a:rPr lang="en-US" sz="1600" i="1" dirty="0">
                <a:solidFill>
                  <a:srgbClr val="FF0000"/>
                </a:solidFill>
              </a:rPr>
              <a:t>She always said I can become better, become better. </a:t>
            </a:r>
            <a:r>
              <a:rPr lang="en-US" sz="1600" dirty="0"/>
              <a:t>Then I believed her and became better. She was nice. I liked her. </a:t>
            </a:r>
          </a:p>
          <a:p>
            <a:r>
              <a:rPr lang="en-US" sz="1600" dirty="0" smtClean="0"/>
              <a:t>When </a:t>
            </a:r>
            <a:r>
              <a:rPr lang="en-US" sz="1600" dirty="0"/>
              <a:t>people do something wrong to you, she supports you and stuff.  So that you are not afraid to tell her.  </a:t>
            </a:r>
            <a:r>
              <a:rPr lang="en-US" sz="1600" dirty="0">
                <a:solidFill>
                  <a:srgbClr val="FFC000"/>
                </a:solidFill>
              </a:rPr>
              <a:t>--- Like she believes and stuff.  </a:t>
            </a:r>
            <a:r>
              <a:rPr lang="en-US" sz="1600" dirty="0"/>
              <a:t>And </a:t>
            </a:r>
            <a:r>
              <a:rPr lang="en-US" sz="1600" dirty="0">
                <a:solidFill>
                  <a:srgbClr val="FFC000"/>
                </a:solidFill>
              </a:rPr>
              <a:t>smiles</a:t>
            </a:r>
            <a:r>
              <a:rPr lang="en-US" sz="1600" dirty="0"/>
              <a:t> and does not look angry. </a:t>
            </a:r>
          </a:p>
          <a:p>
            <a:r>
              <a:rPr lang="en-US" sz="1600" dirty="0" smtClean="0"/>
              <a:t>A </a:t>
            </a:r>
            <a:r>
              <a:rPr lang="en-US" sz="1600" dirty="0"/>
              <a:t>good teacher teaches, like when we get something wrong, </a:t>
            </a:r>
            <a:r>
              <a:rPr lang="en-US" sz="1600" dirty="0">
                <a:solidFill>
                  <a:srgbClr val="FFC000"/>
                </a:solidFill>
              </a:rPr>
              <a:t>they don’t go </a:t>
            </a:r>
            <a:r>
              <a:rPr lang="en-US" sz="1600" dirty="0" smtClean="0">
                <a:solidFill>
                  <a:srgbClr val="FFC000"/>
                </a:solidFill>
              </a:rPr>
              <a:t>like [frowns]</a:t>
            </a:r>
            <a:r>
              <a:rPr lang="en-US" sz="1600" dirty="0" smtClean="0"/>
              <a:t>, like </a:t>
            </a:r>
            <a:r>
              <a:rPr lang="en-US" sz="1600" dirty="0"/>
              <a:t>they </a:t>
            </a:r>
            <a:r>
              <a:rPr lang="en-US" sz="1600" i="1" dirty="0"/>
              <a:t>teach</a:t>
            </a:r>
            <a:r>
              <a:rPr lang="en-US" sz="1600" dirty="0"/>
              <a:t>, </a:t>
            </a:r>
            <a:r>
              <a:rPr lang="en-US" sz="1600" i="1" dirty="0">
                <a:solidFill>
                  <a:srgbClr val="FFC000"/>
                </a:solidFill>
              </a:rPr>
              <a:t>“You did this wrong.  You had to do this, that.” </a:t>
            </a:r>
            <a:endParaRPr lang="en-US" sz="1600" dirty="0" smtClean="0"/>
          </a:p>
          <a:p>
            <a:r>
              <a:rPr lang="en-US" sz="1600" dirty="0" smtClean="0">
                <a:solidFill>
                  <a:srgbClr val="FFC000"/>
                </a:solidFill>
              </a:rPr>
              <a:t>[Teacher] was </a:t>
            </a:r>
            <a:r>
              <a:rPr lang="en-US" sz="1600" dirty="0">
                <a:solidFill>
                  <a:srgbClr val="FFC000"/>
                </a:solidFill>
              </a:rPr>
              <a:t>also nice. She was kind. </a:t>
            </a:r>
            <a:r>
              <a:rPr lang="en-US" sz="1600" dirty="0"/>
              <a:t>She made me calm down. When somebody bullies or fights, she made us calm down. Not with a ruler but because she was kind. </a:t>
            </a:r>
            <a:endParaRPr lang="en-US" sz="1600" dirty="0" smtClean="0"/>
          </a:p>
          <a:p>
            <a:r>
              <a:rPr lang="en-US" sz="1600" dirty="0" smtClean="0"/>
              <a:t>This </a:t>
            </a:r>
            <a:r>
              <a:rPr lang="en-US" sz="1600" dirty="0"/>
              <a:t>school, in this school </a:t>
            </a:r>
            <a:r>
              <a:rPr lang="en-US" sz="1600" dirty="0">
                <a:solidFill>
                  <a:srgbClr val="FFC000"/>
                </a:solidFill>
              </a:rPr>
              <a:t>they don’t actually hit, they actually help, </a:t>
            </a:r>
            <a:r>
              <a:rPr lang="en-US" sz="1600" dirty="0"/>
              <a:t>so that’s what I wanted.  And yeah, I didn’t do things, so I just let the teachers.  </a:t>
            </a:r>
          </a:p>
          <a:p>
            <a:endParaRPr lang="en-US" sz="1600" dirty="0" smtClean="0"/>
          </a:p>
          <a:p>
            <a:endParaRPr lang="en-AU" sz="1600" b="1" dirty="0"/>
          </a:p>
          <a:p>
            <a:endParaRPr lang="en-US" dirty="0"/>
          </a:p>
          <a:p>
            <a:endParaRPr lang="en-AU" dirty="0"/>
          </a:p>
          <a:p>
            <a:endParaRPr lang="en-US" dirty="0"/>
          </a:p>
          <a:p>
            <a:endParaRPr lang="en-AU" dirty="0"/>
          </a:p>
          <a:p>
            <a:endParaRPr lang="en-AU" dirty="0"/>
          </a:p>
          <a:p>
            <a:endParaRPr lang="en-AU" dirty="0"/>
          </a:p>
          <a:p>
            <a:endParaRPr lang="en-AU" dirty="0"/>
          </a:p>
          <a:p>
            <a:endParaRPr lang="en-AU" dirty="0"/>
          </a:p>
        </p:txBody>
      </p:sp>
      <p:sp>
        <p:nvSpPr>
          <p:cNvPr id="2" name="Slide Number Placeholder 1"/>
          <p:cNvSpPr>
            <a:spLocks noGrp="1"/>
          </p:cNvSpPr>
          <p:nvPr>
            <p:ph type="sldNum" sz="quarter" idx="12"/>
          </p:nvPr>
        </p:nvSpPr>
        <p:spPr/>
        <p:txBody>
          <a:bodyPr/>
          <a:lstStyle/>
          <a:p>
            <a:fld id="{AE9701EF-9BE9-4CE4-A863-B2B2EAD76D6A}" type="slidenum">
              <a:rPr lang="en-GB" smtClean="0"/>
              <a:t>24</a:t>
            </a:fld>
            <a:endParaRPr lang="en-GB"/>
          </a:p>
        </p:txBody>
      </p:sp>
      <p:sp>
        <p:nvSpPr>
          <p:cNvPr id="3" name="Rounded Rectangle 2"/>
          <p:cNvSpPr/>
          <p:nvPr/>
        </p:nvSpPr>
        <p:spPr>
          <a:xfrm>
            <a:off x="7086872" y="1591680"/>
            <a:ext cx="1910417" cy="936104"/>
          </a:xfrm>
          <a:prstGeom prst="round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Aims for reciprocal understanding</a:t>
            </a:r>
            <a:endParaRPr lang="en-AU" dirty="0"/>
          </a:p>
        </p:txBody>
      </p:sp>
      <p:sp>
        <p:nvSpPr>
          <p:cNvPr id="6" name="Rounded Rectangle 5"/>
          <p:cNvSpPr/>
          <p:nvPr/>
        </p:nvSpPr>
        <p:spPr>
          <a:xfrm>
            <a:off x="7089576" y="4814732"/>
            <a:ext cx="1910417" cy="936104"/>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Kind</a:t>
            </a:r>
            <a:endParaRPr lang="en-AU" dirty="0"/>
          </a:p>
        </p:txBody>
      </p:sp>
      <p:sp>
        <p:nvSpPr>
          <p:cNvPr id="8" name="Rounded Rectangle 7"/>
          <p:cNvSpPr/>
          <p:nvPr/>
        </p:nvSpPr>
        <p:spPr>
          <a:xfrm>
            <a:off x="7089576" y="3178727"/>
            <a:ext cx="1910417" cy="936104"/>
          </a:xfrm>
          <a:prstGeom prst="round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smtClean="0"/>
              <a:t>Believes in the child</a:t>
            </a:r>
            <a:endParaRPr lang="en-AU" dirty="0"/>
          </a:p>
        </p:txBody>
      </p:sp>
      <p:pic>
        <p:nvPicPr>
          <p:cNvPr id="7" name="Picture 6"/>
          <p:cNvPicPr>
            <a:picLocks noChangeAspect="1"/>
          </p:cNvPicPr>
          <p:nvPr/>
        </p:nvPicPr>
        <p:blipFill>
          <a:blip r:embed="rId3"/>
          <a:stretch>
            <a:fillRect/>
          </a:stretch>
        </p:blipFill>
        <p:spPr>
          <a:xfrm>
            <a:off x="233378" y="1077197"/>
            <a:ext cx="6852142" cy="2258390"/>
          </a:xfrm>
          <a:prstGeom prst="rect">
            <a:avLst/>
          </a:prstGeom>
        </p:spPr>
      </p:pic>
    </p:spTree>
    <p:extLst>
      <p:ext uri="{BB962C8B-B14F-4D97-AF65-F5344CB8AC3E}">
        <p14:creationId xmlns:p14="http://schemas.microsoft.com/office/powerpoint/2010/main" val="2496056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1804" y="1211711"/>
            <a:ext cx="3316983" cy="1730411"/>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31483" y="2541466"/>
            <a:ext cx="4464496" cy="2273894"/>
          </a:xfrm>
          <a:prstGeom prst="rect">
            <a:avLst/>
          </a:prstGeom>
        </p:spPr>
      </p:pic>
      <p:sp>
        <p:nvSpPr>
          <p:cNvPr id="2" name="Title 1"/>
          <p:cNvSpPr>
            <a:spLocks noGrp="1"/>
          </p:cNvSpPr>
          <p:nvPr>
            <p:ph type="title"/>
          </p:nvPr>
        </p:nvSpPr>
        <p:spPr>
          <a:xfrm>
            <a:off x="-468560" y="0"/>
            <a:ext cx="7886700" cy="1325563"/>
          </a:xfrm>
        </p:spPr>
        <p:txBody>
          <a:bodyPr>
            <a:normAutofit/>
          </a:bodyPr>
          <a:lstStyle/>
          <a:p>
            <a:r>
              <a:rPr lang="en-AU" sz="2400" dirty="0">
                <a:latin typeface="Arial Narrow" panose="020B0606020202030204" pitchFamily="34" charset="0"/>
              </a:rPr>
              <a:t>HOW TO DEVELOP OWN WORK?</a:t>
            </a:r>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561" y="1616224"/>
            <a:ext cx="3000783" cy="1850483"/>
          </a:xfrm>
          <a:prstGeom prst="rect">
            <a:avLst/>
          </a:prstGeom>
        </p:spPr>
      </p:pic>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9310" y="3909631"/>
            <a:ext cx="3541087" cy="2249068"/>
          </a:xfrm>
          <a:prstGeom prst="rect">
            <a:avLst/>
          </a:prstGeom>
        </p:spPr>
      </p:pic>
      <p:pic>
        <p:nvPicPr>
          <p:cNvPr id="6" name="Picture 5"/>
          <p:cNvPicPr>
            <a:picLocks noChangeAspect="1"/>
          </p:cNvPicPr>
          <p:nvPr/>
        </p:nvPicPr>
        <p:blipFill>
          <a:blip r:embed="rId7"/>
          <a:stretch>
            <a:fillRect/>
          </a:stretch>
        </p:blipFill>
        <p:spPr>
          <a:xfrm>
            <a:off x="4788024" y="3909631"/>
            <a:ext cx="4084674" cy="2834886"/>
          </a:xfrm>
          <a:prstGeom prst="rect">
            <a:avLst/>
          </a:prstGeom>
        </p:spPr>
      </p:pic>
      <p:pic>
        <p:nvPicPr>
          <p:cNvPr id="9" name="Picture 8"/>
          <p:cNvPicPr>
            <a:picLocks noChangeAspect="1"/>
          </p:cNvPicPr>
          <p:nvPr/>
        </p:nvPicPr>
        <p:blipFill>
          <a:blip r:embed="rId8"/>
          <a:stretch>
            <a:fillRect/>
          </a:stretch>
        </p:blipFill>
        <p:spPr>
          <a:xfrm>
            <a:off x="2592770" y="4509120"/>
            <a:ext cx="2816596" cy="2145978"/>
          </a:xfrm>
          <a:prstGeom prst="rect">
            <a:avLst/>
          </a:prstGeom>
        </p:spPr>
      </p:pic>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65322" y="1272356"/>
            <a:ext cx="2848262" cy="1450728"/>
          </a:xfrm>
          <a:prstGeom prst="rect">
            <a:avLst/>
          </a:prstGeom>
        </p:spPr>
      </p:pic>
      <p:pic>
        <p:nvPicPr>
          <p:cNvPr id="11" name="Picture 10"/>
          <p:cNvPicPr>
            <a:picLocks noChangeAspect="1"/>
          </p:cNvPicPr>
          <p:nvPr/>
        </p:nvPicPr>
        <p:blipFill>
          <a:blip r:embed="rId10"/>
          <a:stretch>
            <a:fillRect/>
          </a:stretch>
        </p:blipFill>
        <p:spPr>
          <a:xfrm>
            <a:off x="182870" y="1834454"/>
            <a:ext cx="2713627" cy="3825142"/>
          </a:xfrm>
          <a:prstGeom prst="rect">
            <a:avLst/>
          </a:prstGeom>
        </p:spPr>
      </p:pic>
      <p:pic>
        <p:nvPicPr>
          <p:cNvPr id="12" name="Picture 11"/>
          <p:cNvPicPr>
            <a:picLocks noChangeAspect="1"/>
          </p:cNvPicPr>
          <p:nvPr/>
        </p:nvPicPr>
        <p:blipFill>
          <a:blip r:embed="rId11"/>
          <a:stretch>
            <a:fillRect/>
          </a:stretch>
        </p:blipFill>
        <p:spPr>
          <a:xfrm>
            <a:off x="3110440" y="1854039"/>
            <a:ext cx="2512869" cy="3788056"/>
          </a:xfrm>
          <a:prstGeom prst="rect">
            <a:avLst/>
          </a:prstGeom>
        </p:spPr>
      </p:pic>
      <p:pic>
        <p:nvPicPr>
          <p:cNvPr id="14" name="Picture 13"/>
          <p:cNvPicPr>
            <a:picLocks noChangeAspect="1"/>
          </p:cNvPicPr>
          <p:nvPr/>
        </p:nvPicPr>
        <p:blipFill>
          <a:blip r:embed="rId12"/>
          <a:stretch>
            <a:fillRect/>
          </a:stretch>
        </p:blipFill>
        <p:spPr>
          <a:xfrm>
            <a:off x="5962192" y="1888415"/>
            <a:ext cx="2489468" cy="3730463"/>
          </a:xfrm>
          <a:prstGeom prst="rect">
            <a:avLst/>
          </a:prstGeom>
        </p:spPr>
      </p:pic>
    </p:spTree>
    <p:extLst>
      <p:ext uri="{BB962C8B-B14F-4D97-AF65-F5344CB8AC3E}">
        <p14:creationId xmlns:p14="http://schemas.microsoft.com/office/powerpoint/2010/main" val="22508122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orakulmio 1"/>
          <p:cNvSpPr/>
          <p:nvPr/>
        </p:nvSpPr>
        <p:spPr>
          <a:xfrm>
            <a:off x="978696" y="332656"/>
            <a:ext cx="1742785" cy="461665"/>
          </a:xfrm>
          <a:prstGeom prst="rect">
            <a:avLst/>
          </a:prstGeom>
        </p:spPr>
        <p:txBody>
          <a:bodyPr wrap="none">
            <a:spAutoFit/>
          </a:bodyPr>
          <a:lstStyle/>
          <a:p>
            <a:pPr lvl="0"/>
            <a:r>
              <a:rPr lang="fi-FI" sz="2400" dirty="0" smtClean="0">
                <a:solidFill>
                  <a:prstClr val="black"/>
                </a:solidFill>
                <a:latin typeface="Arial Narrow" panose="020B0606020202030204" pitchFamily="34" charset="0"/>
              </a:rPr>
              <a:t>REFRENCES</a:t>
            </a:r>
            <a:endParaRPr lang="fi-FI" sz="2400" dirty="0">
              <a:solidFill>
                <a:prstClr val="black"/>
              </a:solidFill>
              <a:latin typeface="Arial Narrow" panose="020B0606020202030204" pitchFamily="34" charset="0"/>
            </a:endParaRPr>
          </a:p>
        </p:txBody>
      </p:sp>
      <p:sp>
        <p:nvSpPr>
          <p:cNvPr id="3" name="Content Placeholder 2"/>
          <p:cNvSpPr>
            <a:spLocks noGrp="1"/>
          </p:cNvSpPr>
          <p:nvPr>
            <p:ph idx="1"/>
          </p:nvPr>
        </p:nvSpPr>
        <p:spPr>
          <a:xfrm>
            <a:off x="358775" y="1124745"/>
            <a:ext cx="8229600" cy="2952328"/>
          </a:xfrm>
        </p:spPr>
        <p:txBody>
          <a:bodyPr/>
          <a:lstStyle/>
          <a:p>
            <a:r>
              <a:rPr lang="en-AU" sz="1100" dirty="0"/>
              <a:t>Bernstein, R. J. (1972). </a:t>
            </a:r>
            <a:r>
              <a:rPr lang="en-AU" sz="1100" i="1" dirty="0"/>
              <a:t>Praxis and action</a:t>
            </a:r>
            <a:r>
              <a:rPr lang="en-AU" sz="1100" dirty="0"/>
              <a:t>. London: London, Duckworth.</a:t>
            </a:r>
          </a:p>
          <a:p>
            <a:r>
              <a:rPr lang="en-AU" sz="1100" dirty="0"/>
              <a:t>Bristol, L. S. M</a:t>
            </a:r>
            <a:r>
              <a:rPr lang="en-AU" sz="1100" dirty="0" smtClean="0"/>
              <a:t>., </a:t>
            </a:r>
            <a:r>
              <a:rPr lang="en-AU" sz="1100" dirty="0"/>
              <a:t>Ponte, P</a:t>
            </a:r>
            <a:r>
              <a:rPr lang="en-AU" sz="1100" dirty="0" smtClean="0"/>
              <a:t>. &amp; </a:t>
            </a:r>
            <a:r>
              <a:rPr lang="en-AU" sz="1100" dirty="0"/>
              <a:t>Wilkinson, J., </a:t>
            </a:r>
            <a:r>
              <a:rPr lang="en-AU" sz="1100" dirty="0" smtClean="0"/>
              <a:t>editors. </a:t>
            </a:r>
            <a:r>
              <a:rPr lang="en-AU" sz="1100" dirty="0"/>
              <a:t>(2016). </a:t>
            </a:r>
            <a:r>
              <a:rPr lang="en-AU" sz="1100" i="1" dirty="0"/>
              <a:t>Professional development : Education for all as praxis</a:t>
            </a:r>
            <a:r>
              <a:rPr lang="en-AU" sz="1100" dirty="0"/>
              <a:t> Abingdon, Oxon : Routledge.</a:t>
            </a:r>
          </a:p>
          <a:p>
            <a:r>
              <a:rPr lang="en-AU" sz="1100" dirty="0"/>
              <a:t>de </a:t>
            </a:r>
            <a:r>
              <a:rPr lang="en-AU" sz="1100" dirty="0" err="1"/>
              <a:t>Wal</a:t>
            </a:r>
            <a:r>
              <a:rPr lang="en-AU" sz="1100" dirty="0"/>
              <a:t> </a:t>
            </a:r>
            <a:r>
              <a:rPr lang="en-AU" sz="1100" dirty="0" err="1"/>
              <a:t>Pastoor</a:t>
            </a:r>
            <a:r>
              <a:rPr lang="en-AU" sz="1100" dirty="0"/>
              <a:t>, L. (2014). The mediational role of schools in supporting psychosocial transitions among unaccompanied young refugees upon resettlement in </a:t>
            </a:r>
            <a:r>
              <a:rPr lang="en-AU" sz="1100" dirty="0" smtClean="0"/>
              <a:t>Norway.</a:t>
            </a:r>
            <a:r>
              <a:rPr lang="en-AU" sz="1100" i="1" dirty="0"/>
              <a:t> International Journal of Educational Development, </a:t>
            </a:r>
            <a:r>
              <a:rPr lang="en-AU" sz="1100" dirty="0"/>
              <a:t>doi:10.1016/j.ijedudev.2014.10.009</a:t>
            </a:r>
          </a:p>
          <a:p>
            <a:r>
              <a:rPr lang="en-AU" sz="1100" dirty="0"/>
              <a:t>Graham, H., </a:t>
            </a:r>
            <a:r>
              <a:rPr lang="en-AU" sz="1100" dirty="0" err="1"/>
              <a:t>Minhas</a:t>
            </a:r>
            <a:r>
              <a:rPr lang="en-AU" sz="1100" dirty="0"/>
              <a:t>, R., &amp; Paxton, G. (2016). </a:t>
            </a:r>
            <a:r>
              <a:rPr lang="en-AU" sz="1100" i="1" dirty="0"/>
              <a:t>Learning problems in children of refugee background: A systematic review</a:t>
            </a:r>
            <a:r>
              <a:rPr lang="en-AU" sz="1100" dirty="0"/>
              <a:t> doi:10.1542/peds.2015-3994</a:t>
            </a:r>
          </a:p>
          <a:p>
            <a:r>
              <a:rPr lang="en-AU" sz="1100" dirty="0" err="1"/>
              <a:t>Handal</a:t>
            </a:r>
            <a:r>
              <a:rPr lang="en-AU" sz="1100" dirty="0"/>
              <a:t>, G., &amp; </a:t>
            </a:r>
            <a:r>
              <a:rPr lang="en-AU" sz="1100" dirty="0" err="1"/>
              <a:t>Lauvas</a:t>
            </a:r>
            <a:r>
              <a:rPr lang="en-AU" sz="1100" dirty="0"/>
              <a:t>, P. </a:t>
            </a:r>
            <a:r>
              <a:rPr lang="en-AU" sz="1100" dirty="0" smtClean="0"/>
              <a:t>(1987).</a:t>
            </a:r>
            <a:r>
              <a:rPr lang="en-AU" sz="1100" dirty="0"/>
              <a:t> </a:t>
            </a:r>
            <a:r>
              <a:rPr lang="en-AU" sz="1100" i="1" dirty="0"/>
              <a:t>Promoting reflective teaching. </a:t>
            </a:r>
            <a:r>
              <a:rPr lang="en-AU" sz="1100" dirty="0"/>
              <a:t> Milton </a:t>
            </a:r>
            <a:r>
              <a:rPr lang="en-AU" sz="1100" dirty="0" err="1"/>
              <a:t>Kaynes</a:t>
            </a:r>
            <a:r>
              <a:rPr lang="en-AU" sz="1100" dirty="0"/>
              <a:t>, SRHE.</a:t>
            </a:r>
          </a:p>
          <a:p>
            <a:r>
              <a:rPr lang="en-AU" sz="1100" dirty="0"/>
              <a:t>Hirsch, A., &amp; </a:t>
            </a:r>
            <a:r>
              <a:rPr lang="en-AU" sz="1100" dirty="0" err="1"/>
              <a:t>Maylea</a:t>
            </a:r>
            <a:r>
              <a:rPr lang="en-AU" sz="1100" dirty="0"/>
              <a:t>, C. (2016). Education denied: People seeking asylum and refugees trapped in limbo.</a:t>
            </a:r>
            <a:r>
              <a:rPr lang="en-AU" sz="1100" i="1" dirty="0"/>
              <a:t> New Community Quarterly Journal for Social Justice, Sustainability, Community Development and Human Rights, 14</a:t>
            </a:r>
            <a:r>
              <a:rPr lang="en-AU" sz="1100" dirty="0"/>
              <a:t>(55), 19-24.</a:t>
            </a:r>
          </a:p>
          <a:p>
            <a:r>
              <a:rPr lang="en-AU" sz="1100" dirty="0" err="1"/>
              <a:t>Kemmis</a:t>
            </a:r>
            <a:r>
              <a:rPr lang="en-AU" sz="1100" dirty="0"/>
              <a:t>, S. (2010). Research for praxis: Knowing doing.</a:t>
            </a:r>
            <a:r>
              <a:rPr lang="en-AU" sz="1100" i="1" dirty="0"/>
              <a:t> Pedagogy, Culture &amp; Society, 18</a:t>
            </a:r>
            <a:r>
              <a:rPr lang="en-AU" sz="1100" dirty="0"/>
              <a:t>(1), 9-27. doi:10.1080/14681360903556756</a:t>
            </a:r>
          </a:p>
          <a:p>
            <a:r>
              <a:rPr lang="en-AU" sz="1100" dirty="0" err="1"/>
              <a:t>Kemmis</a:t>
            </a:r>
            <a:r>
              <a:rPr lang="en-AU" sz="1100" dirty="0"/>
              <a:t>, S., &amp; Smith, T. J. (2008). </a:t>
            </a:r>
            <a:r>
              <a:rPr lang="en-AU" sz="1100" i="1" dirty="0"/>
              <a:t>Enabling praxis : Challenges for education</a:t>
            </a:r>
            <a:r>
              <a:rPr lang="en-AU" sz="1100" dirty="0"/>
              <a:t>. Rotterdam, The Netherlands: Rotterdam, The Netherlands : Sense Publications.</a:t>
            </a:r>
          </a:p>
          <a:p>
            <a:r>
              <a:rPr lang="en-AU" sz="1100" dirty="0" err="1"/>
              <a:t>Kemmis</a:t>
            </a:r>
            <a:r>
              <a:rPr lang="en-AU" sz="1100" dirty="0"/>
              <a:t>, S., Wilkinson, J., Edwards-Groves, C., Hardy, I., </a:t>
            </a:r>
            <a:r>
              <a:rPr lang="en-AU" sz="1100" dirty="0" err="1"/>
              <a:t>Grootenboer</a:t>
            </a:r>
            <a:r>
              <a:rPr lang="en-AU" sz="1100" dirty="0"/>
              <a:t>, P., &amp; Bristol, L. (2014). </a:t>
            </a:r>
            <a:r>
              <a:rPr lang="en-AU" sz="1100" i="1" dirty="0"/>
              <a:t>Changing practices, changing education</a:t>
            </a:r>
            <a:r>
              <a:rPr lang="en-AU" sz="1100" dirty="0"/>
              <a:t>. Singapore: Springer.</a:t>
            </a:r>
          </a:p>
          <a:p>
            <a:r>
              <a:rPr lang="en-AU" sz="1100" dirty="0"/>
              <a:t>Ponte, P., &amp; Smit, B. H. J. (2013). Education for all as praxis: Consequences for the profession.</a:t>
            </a:r>
            <a:r>
              <a:rPr lang="en-AU" sz="1100" i="1" dirty="0"/>
              <a:t> Professional Development in Education, 39</a:t>
            </a:r>
            <a:r>
              <a:rPr lang="en-AU" sz="1100" dirty="0"/>
              <a:t>(4), 455-469. doi:10.1080/19415257.2013.796296</a:t>
            </a:r>
          </a:p>
          <a:p>
            <a:pPr marL="0" indent="0">
              <a:buNone/>
            </a:pPr>
            <a:endParaRPr lang="en-AU" sz="1000" dirty="0"/>
          </a:p>
        </p:txBody>
      </p:sp>
      <p:pic>
        <p:nvPicPr>
          <p:cNvPr id="5" name="Picture 4"/>
          <p:cNvPicPr>
            <a:picLocks noChangeAspect="1"/>
          </p:cNvPicPr>
          <p:nvPr/>
        </p:nvPicPr>
        <p:blipFill>
          <a:blip r:embed="rId3"/>
          <a:stretch>
            <a:fillRect/>
          </a:stretch>
        </p:blipFill>
        <p:spPr>
          <a:xfrm>
            <a:off x="1259632" y="4797152"/>
            <a:ext cx="6955141" cy="1777425"/>
          </a:xfrm>
          <a:prstGeom prst="rect">
            <a:avLst/>
          </a:prstGeom>
        </p:spPr>
      </p:pic>
    </p:spTree>
    <p:extLst>
      <p:ext uri="{BB962C8B-B14F-4D97-AF65-F5344CB8AC3E}">
        <p14:creationId xmlns:p14="http://schemas.microsoft.com/office/powerpoint/2010/main" val="3826741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stretch>
            <a:fillRect/>
          </a:stretch>
        </p:blipFill>
        <p:spPr>
          <a:xfrm>
            <a:off x="663575" y="2582069"/>
            <a:ext cx="7620000" cy="2562225"/>
          </a:xfrm>
          <a:prstGeom prst="rect">
            <a:avLst/>
          </a:prstGeom>
        </p:spPr>
      </p:pic>
      <p:sp>
        <p:nvSpPr>
          <p:cNvPr id="4" name="TextBox 3"/>
          <p:cNvSpPr txBox="1"/>
          <p:nvPr/>
        </p:nvSpPr>
        <p:spPr>
          <a:xfrm>
            <a:off x="1475656" y="188640"/>
            <a:ext cx="4968552" cy="461665"/>
          </a:xfrm>
          <a:prstGeom prst="rect">
            <a:avLst/>
          </a:prstGeom>
          <a:noFill/>
        </p:spPr>
        <p:txBody>
          <a:bodyPr wrap="square" rtlCol="0">
            <a:spAutoFit/>
          </a:bodyPr>
          <a:lstStyle/>
          <a:p>
            <a:r>
              <a:rPr lang="en-AU" sz="2400" dirty="0" smtClean="0">
                <a:latin typeface="Arial Narrow" panose="020B0606020202030204" pitchFamily="34" charset="0"/>
              </a:rPr>
              <a:t>WHO ARE WE?</a:t>
            </a:r>
            <a:endParaRPr lang="en-AU" sz="2400" dirty="0">
              <a:latin typeface="Arial Narrow" panose="020B0606020202030204" pitchFamily="34" charset="0"/>
            </a:endParaRPr>
          </a:p>
        </p:txBody>
      </p:sp>
    </p:spTree>
    <p:extLst>
      <p:ext uri="{BB962C8B-B14F-4D97-AF65-F5344CB8AC3E}">
        <p14:creationId xmlns:p14="http://schemas.microsoft.com/office/powerpoint/2010/main" val="15807384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19386" y="1124829"/>
            <a:ext cx="8667915" cy="5689756"/>
          </a:xfrm>
          <a:prstGeom prst="rect">
            <a:avLst/>
          </a:prstGeom>
        </p:spPr>
      </p:pic>
      <p:pic>
        <p:nvPicPr>
          <p:cNvPr id="4" name="Picture 3"/>
          <p:cNvPicPr>
            <a:picLocks noChangeAspect="1"/>
          </p:cNvPicPr>
          <p:nvPr/>
        </p:nvPicPr>
        <p:blipFill>
          <a:blip r:embed="rId4"/>
          <a:stretch>
            <a:fillRect/>
          </a:stretch>
        </p:blipFill>
        <p:spPr>
          <a:xfrm>
            <a:off x="323528" y="3796384"/>
            <a:ext cx="7776864" cy="2852129"/>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45019" y="1101691"/>
            <a:ext cx="3443001" cy="1926679"/>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45019" y="2742495"/>
            <a:ext cx="3442282" cy="2230501"/>
          </a:xfrm>
          <a:prstGeom prst="rect">
            <a:avLst/>
          </a:prstGeom>
        </p:spPr>
      </p:pic>
      <p:pic>
        <p:nvPicPr>
          <p:cNvPr id="7" name="Pictur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2769" y="4469288"/>
            <a:ext cx="3494532" cy="2175271"/>
          </a:xfrm>
          <a:prstGeom prst="rect">
            <a:avLst/>
          </a:prstGeom>
        </p:spPr>
      </p:pic>
      <p:sp>
        <p:nvSpPr>
          <p:cNvPr id="13" name="Freeform 12"/>
          <p:cNvSpPr/>
          <p:nvPr/>
        </p:nvSpPr>
        <p:spPr>
          <a:xfrm>
            <a:off x="5076056" y="2316591"/>
            <a:ext cx="329492" cy="288031"/>
          </a:xfrm>
          <a:custGeom>
            <a:avLst/>
            <a:gdLst>
              <a:gd name="connsiteX0" fmla="*/ 438150 w 600075"/>
              <a:gd name="connsiteY0" fmla="*/ 9525 h 619129"/>
              <a:gd name="connsiteX1" fmla="*/ 390525 w 600075"/>
              <a:gd name="connsiteY1" fmla="*/ 0 h 619129"/>
              <a:gd name="connsiteX2" fmla="*/ 361950 w 600075"/>
              <a:gd name="connsiteY2" fmla="*/ 9525 h 619129"/>
              <a:gd name="connsiteX3" fmla="*/ 295275 w 600075"/>
              <a:gd name="connsiteY3" fmla="*/ 19050 h 619129"/>
              <a:gd name="connsiteX4" fmla="*/ 161925 w 600075"/>
              <a:gd name="connsiteY4" fmla="*/ 38100 h 619129"/>
              <a:gd name="connsiteX5" fmla="*/ 95250 w 600075"/>
              <a:gd name="connsiteY5" fmla="*/ 76200 h 619129"/>
              <a:gd name="connsiteX6" fmla="*/ 47625 w 600075"/>
              <a:gd name="connsiteY6" fmla="*/ 123825 h 619129"/>
              <a:gd name="connsiteX7" fmla="*/ 9525 w 600075"/>
              <a:gd name="connsiteY7" fmla="*/ 209550 h 619129"/>
              <a:gd name="connsiteX8" fmla="*/ 0 w 600075"/>
              <a:gd name="connsiteY8" fmla="*/ 238125 h 619129"/>
              <a:gd name="connsiteX9" fmla="*/ 19050 w 600075"/>
              <a:gd name="connsiteY9" fmla="*/ 419100 h 619129"/>
              <a:gd name="connsiteX10" fmla="*/ 47625 w 600075"/>
              <a:gd name="connsiteY10" fmla="*/ 476250 h 619129"/>
              <a:gd name="connsiteX11" fmla="*/ 76200 w 600075"/>
              <a:gd name="connsiteY11" fmla="*/ 533400 h 619129"/>
              <a:gd name="connsiteX12" fmla="*/ 133350 w 600075"/>
              <a:gd name="connsiteY12" fmla="*/ 581025 h 619129"/>
              <a:gd name="connsiteX13" fmla="*/ 190500 w 600075"/>
              <a:gd name="connsiteY13" fmla="*/ 600075 h 619129"/>
              <a:gd name="connsiteX14" fmla="*/ 266700 w 600075"/>
              <a:gd name="connsiteY14" fmla="*/ 619125 h 619129"/>
              <a:gd name="connsiteX15" fmla="*/ 447675 w 600075"/>
              <a:gd name="connsiteY15" fmla="*/ 600075 h 619129"/>
              <a:gd name="connsiteX16" fmla="*/ 476250 w 600075"/>
              <a:gd name="connsiteY16" fmla="*/ 581025 h 619129"/>
              <a:gd name="connsiteX17" fmla="*/ 514350 w 600075"/>
              <a:gd name="connsiteY17" fmla="*/ 523875 h 619129"/>
              <a:gd name="connsiteX18" fmla="*/ 533400 w 600075"/>
              <a:gd name="connsiteY18" fmla="*/ 495300 h 619129"/>
              <a:gd name="connsiteX19" fmla="*/ 561975 w 600075"/>
              <a:gd name="connsiteY19" fmla="*/ 438150 h 619129"/>
              <a:gd name="connsiteX20" fmla="*/ 571500 w 600075"/>
              <a:gd name="connsiteY20" fmla="*/ 390525 h 619129"/>
              <a:gd name="connsiteX21" fmla="*/ 590550 w 600075"/>
              <a:gd name="connsiteY21" fmla="*/ 361950 h 619129"/>
              <a:gd name="connsiteX22" fmla="*/ 600075 w 600075"/>
              <a:gd name="connsiteY22" fmla="*/ 333375 h 619129"/>
              <a:gd name="connsiteX23" fmla="*/ 571500 w 600075"/>
              <a:gd name="connsiteY23" fmla="*/ 161925 h 619129"/>
              <a:gd name="connsiteX24" fmla="*/ 552450 w 600075"/>
              <a:gd name="connsiteY24" fmla="*/ 133350 h 619129"/>
              <a:gd name="connsiteX25" fmla="*/ 542925 w 600075"/>
              <a:gd name="connsiteY25" fmla="*/ 95250 h 619129"/>
              <a:gd name="connsiteX26" fmla="*/ 485775 w 600075"/>
              <a:gd name="connsiteY26" fmla="*/ 47625 h 619129"/>
              <a:gd name="connsiteX27" fmla="*/ 438150 w 600075"/>
              <a:gd name="connsiteY27" fmla="*/ 38100 h 619129"/>
              <a:gd name="connsiteX28" fmla="*/ 371475 w 600075"/>
              <a:gd name="connsiteY28" fmla="*/ 19050 h 61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00075" h="619129">
                <a:moveTo>
                  <a:pt x="438150" y="9525"/>
                </a:moveTo>
                <a:cubicBezTo>
                  <a:pt x="422275" y="6350"/>
                  <a:pt x="406714" y="0"/>
                  <a:pt x="390525" y="0"/>
                </a:cubicBezTo>
                <a:cubicBezTo>
                  <a:pt x="380485" y="0"/>
                  <a:pt x="371795" y="7556"/>
                  <a:pt x="361950" y="9525"/>
                </a:cubicBezTo>
                <a:cubicBezTo>
                  <a:pt x="339935" y="13928"/>
                  <a:pt x="317465" y="15636"/>
                  <a:pt x="295275" y="19050"/>
                </a:cubicBezTo>
                <a:cubicBezTo>
                  <a:pt x="176254" y="37361"/>
                  <a:pt x="305828" y="20112"/>
                  <a:pt x="161925" y="38100"/>
                </a:cubicBezTo>
                <a:cubicBezTo>
                  <a:pt x="146984" y="45571"/>
                  <a:pt x="108713" y="62737"/>
                  <a:pt x="95250" y="76200"/>
                </a:cubicBezTo>
                <a:cubicBezTo>
                  <a:pt x="31750" y="139700"/>
                  <a:pt x="123825" y="73025"/>
                  <a:pt x="47625" y="123825"/>
                </a:cubicBezTo>
                <a:cubicBezTo>
                  <a:pt x="17436" y="169108"/>
                  <a:pt x="32195" y="141540"/>
                  <a:pt x="9525" y="209550"/>
                </a:cubicBezTo>
                <a:lnTo>
                  <a:pt x="0" y="238125"/>
                </a:lnTo>
                <a:cubicBezTo>
                  <a:pt x="6350" y="298450"/>
                  <a:pt x="10854" y="358998"/>
                  <a:pt x="19050" y="419100"/>
                </a:cubicBezTo>
                <a:cubicBezTo>
                  <a:pt x="23539" y="452019"/>
                  <a:pt x="32875" y="446750"/>
                  <a:pt x="47625" y="476250"/>
                </a:cubicBezTo>
                <a:cubicBezTo>
                  <a:pt x="69104" y="519208"/>
                  <a:pt x="42078" y="492454"/>
                  <a:pt x="76200" y="533400"/>
                </a:cubicBezTo>
                <a:cubicBezTo>
                  <a:pt x="89395" y="549234"/>
                  <a:pt x="113517" y="572210"/>
                  <a:pt x="133350" y="581025"/>
                </a:cubicBezTo>
                <a:cubicBezTo>
                  <a:pt x="151700" y="589180"/>
                  <a:pt x="171450" y="593725"/>
                  <a:pt x="190500" y="600075"/>
                </a:cubicBezTo>
                <a:cubicBezTo>
                  <a:pt x="234434" y="614720"/>
                  <a:pt x="209230" y="607631"/>
                  <a:pt x="266700" y="619125"/>
                </a:cubicBezTo>
                <a:cubicBezTo>
                  <a:pt x="280681" y="618251"/>
                  <a:pt x="400094" y="623866"/>
                  <a:pt x="447675" y="600075"/>
                </a:cubicBezTo>
                <a:cubicBezTo>
                  <a:pt x="457914" y="594955"/>
                  <a:pt x="466725" y="587375"/>
                  <a:pt x="476250" y="581025"/>
                </a:cubicBezTo>
                <a:lnTo>
                  <a:pt x="514350" y="523875"/>
                </a:lnTo>
                <a:cubicBezTo>
                  <a:pt x="520700" y="514350"/>
                  <a:pt x="529780" y="506160"/>
                  <a:pt x="533400" y="495300"/>
                </a:cubicBezTo>
                <a:cubicBezTo>
                  <a:pt x="546545" y="455865"/>
                  <a:pt x="537356" y="475079"/>
                  <a:pt x="561975" y="438150"/>
                </a:cubicBezTo>
                <a:cubicBezTo>
                  <a:pt x="565150" y="422275"/>
                  <a:pt x="565816" y="405684"/>
                  <a:pt x="571500" y="390525"/>
                </a:cubicBezTo>
                <a:cubicBezTo>
                  <a:pt x="575520" y="379806"/>
                  <a:pt x="585430" y="372189"/>
                  <a:pt x="590550" y="361950"/>
                </a:cubicBezTo>
                <a:cubicBezTo>
                  <a:pt x="595040" y="352970"/>
                  <a:pt x="596900" y="342900"/>
                  <a:pt x="600075" y="333375"/>
                </a:cubicBezTo>
                <a:cubicBezTo>
                  <a:pt x="597352" y="300702"/>
                  <a:pt x="598191" y="201962"/>
                  <a:pt x="571500" y="161925"/>
                </a:cubicBezTo>
                <a:lnTo>
                  <a:pt x="552450" y="133350"/>
                </a:lnTo>
                <a:cubicBezTo>
                  <a:pt x="549275" y="120650"/>
                  <a:pt x="549420" y="106616"/>
                  <a:pt x="542925" y="95250"/>
                </a:cubicBezTo>
                <a:cubicBezTo>
                  <a:pt x="536187" y="83458"/>
                  <a:pt x="500121" y="53005"/>
                  <a:pt x="485775" y="47625"/>
                </a:cubicBezTo>
                <a:cubicBezTo>
                  <a:pt x="470616" y="41941"/>
                  <a:pt x="453769" y="42360"/>
                  <a:pt x="438150" y="38100"/>
                </a:cubicBezTo>
                <a:cubicBezTo>
                  <a:pt x="364619" y="18046"/>
                  <a:pt x="403194" y="19050"/>
                  <a:pt x="371475" y="19050"/>
                </a:cubicBezTo>
              </a:path>
            </a:pathLst>
          </a:cu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8" name="Picture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9386" y="1124829"/>
            <a:ext cx="4034441" cy="3379231"/>
          </a:xfrm>
          <a:prstGeom prst="rect">
            <a:avLst/>
          </a:prstGeom>
        </p:spPr>
      </p:pic>
    </p:spTree>
    <p:extLst>
      <p:ext uri="{BB962C8B-B14F-4D97-AF65-F5344CB8AC3E}">
        <p14:creationId xmlns:p14="http://schemas.microsoft.com/office/powerpoint/2010/main" val="3806232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AU" dirty="0"/>
          </a:p>
        </p:txBody>
      </p:sp>
      <p:sp>
        <p:nvSpPr>
          <p:cNvPr id="3" name="TextBox 2"/>
          <p:cNvSpPr txBox="1"/>
          <p:nvPr/>
        </p:nvSpPr>
        <p:spPr>
          <a:xfrm>
            <a:off x="827584" y="332452"/>
            <a:ext cx="5256584" cy="461665"/>
          </a:xfrm>
          <a:prstGeom prst="rect">
            <a:avLst/>
          </a:prstGeom>
          <a:noFill/>
        </p:spPr>
        <p:txBody>
          <a:bodyPr wrap="square" rtlCol="0">
            <a:spAutoFit/>
          </a:bodyPr>
          <a:lstStyle/>
          <a:p>
            <a:r>
              <a:rPr lang="en-AU" sz="2400" dirty="0" smtClean="0">
                <a:latin typeface="Arial Narrow" panose="020B0606020202030204" pitchFamily="34" charset="0"/>
              </a:rPr>
              <a:t>PRAXIS IN THREE WORDS</a:t>
            </a:r>
            <a:endParaRPr lang="en-AU" sz="2400" dirty="0">
              <a:latin typeface="Arial Narrow" panose="020B0606020202030204" pitchFamily="34" charset="0"/>
            </a:endParaRPr>
          </a:p>
        </p:txBody>
      </p:sp>
      <p:sp>
        <p:nvSpPr>
          <p:cNvPr id="4" name="TextBox 3"/>
          <p:cNvSpPr txBox="1"/>
          <p:nvPr/>
        </p:nvSpPr>
        <p:spPr>
          <a:xfrm>
            <a:off x="2483768" y="4653136"/>
            <a:ext cx="5112568" cy="646331"/>
          </a:xfrm>
          <a:prstGeom prst="rect">
            <a:avLst/>
          </a:prstGeom>
          <a:solidFill>
            <a:schemeClr val="accent3">
              <a:lumMod val="40000"/>
              <a:lumOff val="60000"/>
            </a:schemeClr>
          </a:solidFill>
        </p:spPr>
        <p:txBody>
          <a:bodyPr wrap="square" rtlCol="0">
            <a:spAutoFit/>
          </a:bodyPr>
          <a:lstStyle/>
          <a:p>
            <a:r>
              <a:rPr lang="en-AU" dirty="0"/>
              <a:t>E</a:t>
            </a:r>
            <a:r>
              <a:rPr lang="en-AU" dirty="0" smtClean="0"/>
              <a:t>xploring, understanding and developing praxis (rather than practice) from the inside  </a:t>
            </a:r>
            <a:endParaRPr lang="en-AU" dirty="0"/>
          </a:p>
        </p:txBody>
      </p:sp>
    </p:spTree>
    <p:extLst>
      <p:ext uri="{BB962C8B-B14F-4D97-AF65-F5344CB8AC3E}">
        <p14:creationId xmlns:p14="http://schemas.microsoft.com/office/powerpoint/2010/main" val="35272754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615603"/>
          </a:xfrm>
        </p:spPr>
        <p:txBody>
          <a:bodyPr>
            <a:noAutofit/>
          </a:bodyPr>
          <a:lstStyle/>
          <a:p>
            <a:r>
              <a:rPr lang="fi-FI" sz="2400" dirty="0" smtClean="0">
                <a:latin typeface="Arial Narrow" panose="020B0606020202030204" pitchFamily="34" charset="0"/>
              </a:rPr>
              <a:t>PRAXIS</a:t>
            </a:r>
            <a:endParaRPr lang="en-GB" sz="2400" dirty="0">
              <a:latin typeface="Arial Narrow" panose="020B0606020202030204" pitchFamily="34" charset="0"/>
            </a:endParaRPr>
          </a:p>
        </p:txBody>
      </p:sp>
      <p:sp>
        <p:nvSpPr>
          <p:cNvPr id="3" name="Content Placeholder 2"/>
          <p:cNvSpPr>
            <a:spLocks noGrp="1"/>
          </p:cNvSpPr>
          <p:nvPr>
            <p:ph sz="half" idx="1"/>
          </p:nvPr>
        </p:nvSpPr>
        <p:spPr>
          <a:xfrm>
            <a:off x="323528" y="1340768"/>
            <a:ext cx="6408712" cy="4824536"/>
          </a:xfrm>
        </p:spPr>
        <p:txBody>
          <a:bodyPr>
            <a:normAutofit/>
          </a:bodyPr>
          <a:lstStyle/>
          <a:p>
            <a:pPr marL="0" indent="0">
              <a:buNone/>
            </a:pPr>
            <a:r>
              <a:rPr lang="en-GB" sz="1800" dirty="0" smtClean="0"/>
              <a:t>View </a:t>
            </a:r>
            <a:r>
              <a:rPr lang="en-GB" sz="1800" dirty="0"/>
              <a:t>1: </a:t>
            </a:r>
            <a:r>
              <a:rPr lang="en-GB" sz="1800" dirty="0" smtClean="0"/>
              <a:t>Aristotle: </a:t>
            </a:r>
          </a:p>
          <a:p>
            <a:r>
              <a:rPr lang="fi-FI" sz="1800" dirty="0" smtClean="0"/>
              <a:t>Praxis as ”right conduct”; self-aware, wise and prudent action (as distinct from technical know-how or theoretical know-how) </a:t>
            </a:r>
          </a:p>
          <a:p>
            <a:r>
              <a:rPr lang="fi-FI" sz="1800" dirty="0" smtClean="0"/>
              <a:t>Knowing what</a:t>
            </a:r>
            <a:r>
              <a:rPr lang="fi-FI" sz="1800" dirty="0"/>
              <a:t> </a:t>
            </a:r>
            <a:r>
              <a:rPr lang="fi-FI" sz="1800" dirty="0" smtClean="0"/>
              <a:t>one is doing </a:t>
            </a:r>
            <a:r>
              <a:rPr lang="fi-FI" sz="1800" i="1" dirty="0" smtClean="0"/>
              <a:t>in the doing of it </a:t>
            </a:r>
            <a:r>
              <a:rPr lang="fi-FI" sz="1800" dirty="0" smtClean="0"/>
              <a:t>(Kemmis 2009)</a:t>
            </a:r>
            <a:endParaRPr lang="en-GB" sz="1800" dirty="0"/>
          </a:p>
          <a:p>
            <a:pPr marL="0" indent="0">
              <a:buNone/>
            </a:pPr>
            <a:r>
              <a:rPr lang="en-GB" sz="1800" dirty="0"/>
              <a:t>View 2: Hegel &amp; Marx: </a:t>
            </a:r>
          </a:p>
          <a:p>
            <a:r>
              <a:rPr lang="en-AU" sz="1800" dirty="0" smtClean="0"/>
              <a:t>“History-making action”: action with moral, social and political consequences, good or bad, for those involved in and affected by it. Praxis as something that </a:t>
            </a:r>
            <a:r>
              <a:rPr lang="en-AU" sz="1800" i="1" dirty="0" smtClean="0"/>
              <a:t>actually happens.</a:t>
            </a:r>
          </a:p>
          <a:p>
            <a:r>
              <a:rPr lang="en-AU" sz="1800" dirty="0" smtClean="0"/>
              <a:t>Developed into </a:t>
            </a:r>
            <a:r>
              <a:rPr lang="en-AU" sz="1800" i="1" dirty="0"/>
              <a:t>p</a:t>
            </a:r>
            <a:r>
              <a:rPr lang="en-AU" sz="1800" i="1" dirty="0" smtClean="0"/>
              <a:t>ractical </a:t>
            </a:r>
            <a:r>
              <a:rPr lang="en-AU" sz="1800" i="1" dirty="0"/>
              <a:t>wisdom </a:t>
            </a:r>
            <a:r>
              <a:rPr lang="en-AU" sz="1800" dirty="0"/>
              <a:t>or </a:t>
            </a:r>
            <a:r>
              <a:rPr lang="en-AU" sz="1800" i="1" dirty="0"/>
              <a:t>practical </a:t>
            </a:r>
            <a:r>
              <a:rPr lang="en-AU" sz="1800" i="1" dirty="0" smtClean="0"/>
              <a:t>intelligence</a:t>
            </a:r>
            <a:r>
              <a:rPr lang="en-AU" sz="1800" dirty="0" smtClean="0"/>
              <a:t>; or</a:t>
            </a:r>
            <a:endParaRPr lang="en-GB" sz="1800"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422205614"/>
              </p:ext>
            </p:extLst>
          </p:nvPr>
        </p:nvGraphicFramePr>
        <p:xfrm>
          <a:off x="5580112" y="1700808"/>
          <a:ext cx="3672408" cy="273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23528" y="4424045"/>
            <a:ext cx="8712968" cy="1754326"/>
          </a:xfrm>
          <a:prstGeom prst="rect">
            <a:avLst/>
          </a:prstGeom>
          <a:solidFill>
            <a:schemeClr val="accent3">
              <a:lumMod val="40000"/>
              <a:lumOff val="60000"/>
            </a:schemeClr>
          </a:solidFill>
        </p:spPr>
        <p:txBody>
          <a:bodyPr wrap="square" rtlCol="0">
            <a:spAutoFit/>
          </a:bodyPr>
          <a:lstStyle/>
          <a:p>
            <a:r>
              <a:rPr lang="en-AU" i="1" dirty="0" smtClean="0"/>
              <a:t>Particular kind of action that is morally-committed, and oriented and informed by traditions in the field. It is the kind of action people are engaged in when they </a:t>
            </a:r>
            <a:r>
              <a:rPr lang="en-AU" b="1" i="1" dirty="0" smtClean="0"/>
              <a:t>think </a:t>
            </a:r>
            <a:r>
              <a:rPr lang="en-AU" i="1" dirty="0" smtClean="0"/>
              <a:t>about what their action will mean in the world. </a:t>
            </a:r>
          </a:p>
          <a:p>
            <a:r>
              <a:rPr lang="en-AU" i="1" dirty="0" smtClean="0"/>
              <a:t>Praxis is what people do when they take into account all the circumstances and exigencies that confront them at a particular moment and then, taking the broadest view they can of what is best to do, they </a:t>
            </a:r>
            <a:r>
              <a:rPr lang="en-AU" b="1" i="1" dirty="0" smtClean="0"/>
              <a:t>act</a:t>
            </a:r>
            <a:r>
              <a:rPr lang="en-AU" i="1" dirty="0" smtClean="0"/>
              <a:t>. </a:t>
            </a:r>
            <a:r>
              <a:rPr lang="en-AU" dirty="0" smtClean="0"/>
              <a:t>(</a:t>
            </a:r>
            <a:r>
              <a:rPr lang="en-AU" dirty="0" err="1" smtClean="0"/>
              <a:t>Kemmis</a:t>
            </a:r>
            <a:r>
              <a:rPr lang="en-AU" dirty="0" smtClean="0"/>
              <a:t> &amp; Smith 2008,4)</a:t>
            </a:r>
            <a:endParaRPr lang="en-AU" dirty="0"/>
          </a:p>
        </p:txBody>
      </p:sp>
      <p:sp>
        <p:nvSpPr>
          <p:cNvPr id="4" name="Slide Number Placeholder 3"/>
          <p:cNvSpPr>
            <a:spLocks noGrp="1"/>
          </p:cNvSpPr>
          <p:nvPr>
            <p:ph type="sldNum" sz="quarter" idx="12"/>
          </p:nvPr>
        </p:nvSpPr>
        <p:spPr/>
        <p:txBody>
          <a:bodyPr/>
          <a:lstStyle/>
          <a:p>
            <a:fld id="{AE9701EF-9BE9-4CE4-A863-B2B2EAD76D6A}" type="slidenum">
              <a:rPr lang="en-GB" smtClean="0"/>
              <a:t>6</a:t>
            </a:fld>
            <a:endParaRPr lang="en-GB"/>
          </a:p>
        </p:txBody>
      </p:sp>
    </p:spTree>
    <p:extLst>
      <p:ext uri="{BB962C8B-B14F-4D97-AF65-F5344CB8AC3E}">
        <p14:creationId xmlns:p14="http://schemas.microsoft.com/office/powerpoint/2010/main" val="2026732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687611"/>
          </a:xfrm>
        </p:spPr>
        <p:txBody>
          <a:bodyPr>
            <a:normAutofit/>
          </a:bodyPr>
          <a:lstStyle/>
          <a:p>
            <a:r>
              <a:rPr lang="fi-FI" sz="2400" dirty="0" smtClean="0">
                <a:latin typeface="Arial Narrow" panose="020B0606020202030204" pitchFamily="34" charset="0"/>
              </a:rPr>
              <a:t>EDUCATIONAL PRAXIS</a:t>
            </a:r>
            <a:endParaRPr lang="en-GB" sz="2400" dirty="0">
              <a:latin typeface="Arial Narrow" panose="020B0606020202030204" pitchFamily="34" charset="0"/>
            </a:endParaRPr>
          </a:p>
        </p:txBody>
      </p:sp>
      <p:sp>
        <p:nvSpPr>
          <p:cNvPr id="3" name="Content Placeholder 2"/>
          <p:cNvSpPr>
            <a:spLocks noGrp="1"/>
          </p:cNvSpPr>
          <p:nvPr>
            <p:ph idx="1"/>
          </p:nvPr>
        </p:nvSpPr>
        <p:spPr>
          <a:xfrm>
            <a:off x="800100" y="1498068"/>
            <a:ext cx="7715250" cy="3947155"/>
          </a:xfrm>
        </p:spPr>
        <p:txBody>
          <a:bodyPr>
            <a:normAutofit/>
          </a:bodyPr>
          <a:lstStyle/>
          <a:p>
            <a:r>
              <a:rPr lang="fi-FI" sz="1600" dirty="0" smtClean="0"/>
              <a:t>Double </a:t>
            </a:r>
            <a:r>
              <a:rPr lang="fi-FI" sz="1600" dirty="0"/>
              <a:t>purpose of education: ”</a:t>
            </a:r>
            <a:r>
              <a:rPr lang="en-GB" sz="1600" i="1" dirty="0"/>
              <a:t>action that aims for the good of those involved and for the good for humankind” </a:t>
            </a:r>
            <a:r>
              <a:rPr lang="en-GB" sz="1600" dirty="0"/>
              <a:t>(</a:t>
            </a:r>
            <a:r>
              <a:rPr lang="en-GB" sz="1600" dirty="0" err="1"/>
              <a:t>Kemmis</a:t>
            </a:r>
            <a:r>
              <a:rPr lang="en-GB" sz="1600" dirty="0"/>
              <a:t> </a:t>
            </a:r>
            <a:r>
              <a:rPr lang="en-GB" sz="1600" dirty="0" err="1"/>
              <a:t>ym</a:t>
            </a:r>
            <a:r>
              <a:rPr lang="en-GB" sz="1600" dirty="0"/>
              <a:t>. 2014, 26)</a:t>
            </a:r>
            <a:endParaRPr lang="fi-FI" sz="1600" dirty="0"/>
          </a:p>
          <a:p>
            <a:r>
              <a:rPr lang="en-AU" sz="1600" dirty="0"/>
              <a:t>Educational </a:t>
            </a:r>
            <a:r>
              <a:rPr lang="en-AU" sz="1600" dirty="0" smtClean="0"/>
              <a:t>praxis is Aristotelian (right conduct) and post-Hegel </a:t>
            </a:r>
            <a:r>
              <a:rPr lang="en-AU" sz="1600" dirty="0"/>
              <a:t>&amp; </a:t>
            </a:r>
            <a:r>
              <a:rPr lang="en-AU" sz="1600" dirty="0" smtClean="0"/>
              <a:t>Marxist (reproduction and transformation of rising generation into modes of personal/moral/social/political life oriented towards good for each and all) </a:t>
            </a:r>
          </a:p>
          <a:p>
            <a:r>
              <a:rPr lang="en-AU" sz="1600" dirty="0"/>
              <a:t>Anglo-American-Australian       Aristotle; Europe       </a:t>
            </a:r>
            <a:r>
              <a:rPr lang="en-AU" sz="1600" dirty="0" smtClean="0"/>
              <a:t>Marx</a:t>
            </a:r>
            <a:endParaRPr lang="fi-FI" sz="1600" dirty="0"/>
          </a:p>
          <a:p>
            <a:r>
              <a:rPr lang="en-AU" sz="1600" dirty="0" smtClean="0"/>
              <a:t>“Realised </a:t>
            </a:r>
            <a:r>
              <a:rPr lang="en-AU" sz="1600" dirty="0"/>
              <a:t>in ethical and respectful relationships in educational encounters” (Ponte and Smit, 2016, 8</a:t>
            </a:r>
            <a:r>
              <a:rPr lang="en-AU" sz="1600" dirty="0" smtClean="0"/>
              <a:t>); </a:t>
            </a:r>
            <a:r>
              <a:rPr lang="en-AU" sz="1600" dirty="0"/>
              <a:t>standpoint of practitioners (teachers)  and their </a:t>
            </a:r>
            <a:r>
              <a:rPr lang="en-AU" sz="1600" i="1" dirty="0"/>
              <a:t>capabilities</a:t>
            </a:r>
            <a:r>
              <a:rPr lang="en-AU" sz="1600" dirty="0"/>
              <a:t> of acting autonomously and rationally, or alternatively, from the point of view of the cultural, social and political </a:t>
            </a:r>
            <a:r>
              <a:rPr lang="en-AU" sz="1600" i="1" dirty="0"/>
              <a:t>contexts</a:t>
            </a:r>
            <a:r>
              <a:rPr lang="en-AU" sz="1600" dirty="0"/>
              <a:t> in which they act</a:t>
            </a:r>
            <a:r>
              <a:rPr lang="en-AU" sz="1600" dirty="0" smtClean="0"/>
              <a:t>.</a:t>
            </a:r>
            <a:endParaRPr lang="en-AU" sz="1600" dirty="0"/>
          </a:p>
          <a:p>
            <a:endParaRPr lang="en-GB" dirty="0" smtClean="0"/>
          </a:p>
          <a:p>
            <a:endParaRPr lang="en-GB" dirty="0"/>
          </a:p>
        </p:txBody>
      </p:sp>
      <p:pic>
        <p:nvPicPr>
          <p:cNvPr id="5" name="Content Placeholder 4"/>
          <p:cNvPicPr>
            <a:picLocks noGrp="1" noChangeAspect="1"/>
          </p:cNvPicPr>
          <p:nvPr>
            <p:ph sz="half" idx="4294967295"/>
          </p:nvPr>
        </p:nvPicPr>
        <p:blipFill>
          <a:blip r:embed="rId3"/>
          <a:stretch>
            <a:fillRect/>
          </a:stretch>
        </p:blipFill>
        <p:spPr>
          <a:xfrm>
            <a:off x="1449763" y="4249736"/>
            <a:ext cx="6415924" cy="2390973"/>
          </a:xfrm>
          <a:prstGeom prst="rect">
            <a:avLst/>
          </a:prstGeom>
        </p:spPr>
      </p:pic>
      <p:sp>
        <p:nvSpPr>
          <p:cNvPr id="4" name="Slide Number Placeholder 3"/>
          <p:cNvSpPr>
            <a:spLocks noGrp="1"/>
          </p:cNvSpPr>
          <p:nvPr>
            <p:ph type="sldNum" sz="quarter" idx="12"/>
          </p:nvPr>
        </p:nvSpPr>
        <p:spPr/>
        <p:txBody>
          <a:bodyPr/>
          <a:lstStyle/>
          <a:p>
            <a:fld id="{AE9701EF-9BE9-4CE4-A863-B2B2EAD76D6A}" type="slidenum">
              <a:rPr lang="en-GB" smtClean="0"/>
              <a:t>7</a:t>
            </a:fld>
            <a:endParaRPr lang="en-GB"/>
          </a:p>
        </p:txBody>
      </p:sp>
      <p:sp>
        <p:nvSpPr>
          <p:cNvPr id="6" name="Heart 5"/>
          <p:cNvSpPr/>
          <p:nvPr/>
        </p:nvSpPr>
        <p:spPr>
          <a:xfrm>
            <a:off x="3491880" y="2836929"/>
            <a:ext cx="216024" cy="216024"/>
          </a:xfrm>
          <a:prstGeom prst="hear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 name="Heart 6"/>
          <p:cNvSpPr/>
          <p:nvPr/>
        </p:nvSpPr>
        <p:spPr>
          <a:xfrm>
            <a:off x="5220072" y="2836929"/>
            <a:ext cx="216024" cy="216024"/>
          </a:xfrm>
          <a:prstGeom prst="hear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126815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5715" y="1412776"/>
            <a:ext cx="8998285" cy="4713387"/>
          </a:xfrm>
          <a:prstGeom prst="rect">
            <a:avLst/>
          </a:prstGeom>
        </p:spPr>
      </p:pic>
      <p:sp>
        <p:nvSpPr>
          <p:cNvPr id="2" name="Content Placeholder 1"/>
          <p:cNvSpPr>
            <a:spLocks noGrp="1"/>
          </p:cNvSpPr>
          <p:nvPr>
            <p:ph sz="half" idx="1"/>
          </p:nvPr>
        </p:nvSpPr>
        <p:spPr>
          <a:xfrm>
            <a:off x="539552" y="1600201"/>
            <a:ext cx="3499048" cy="1396751"/>
          </a:xfrm>
          <a:solidFill>
            <a:schemeClr val="bg1"/>
          </a:solidFill>
        </p:spPr>
        <p:txBody>
          <a:bodyPr/>
          <a:lstStyle/>
          <a:p>
            <a:r>
              <a:rPr lang="en-AU" sz="2000" dirty="0" smtClean="0"/>
              <a:t>New normal poses the question of where to go and what the </a:t>
            </a:r>
            <a:r>
              <a:rPr lang="en-AU" sz="2000" i="1" dirty="0" smtClean="0"/>
              <a:t>world worth living in </a:t>
            </a:r>
            <a:r>
              <a:rPr lang="en-AU" sz="2000" dirty="0" smtClean="0"/>
              <a:t>means</a:t>
            </a:r>
          </a:p>
          <a:p>
            <a:endParaRPr lang="en-AU" dirty="0"/>
          </a:p>
        </p:txBody>
      </p:sp>
      <p:sp>
        <p:nvSpPr>
          <p:cNvPr id="5" name="Content Placeholder 4"/>
          <p:cNvSpPr>
            <a:spLocks noGrp="1"/>
          </p:cNvSpPr>
          <p:nvPr>
            <p:ph sz="half" idx="2"/>
          </p:nvPr>
        </p:nvSpPr>
        <p:spPr>
          <a:xfrm>
            <a:off x="4809660" y="1571627"/>
            <a:ext cx="3557128" cy="1180727"/>
          </a:xfrm>
          <a:solidFill>
            <a:schemeClr val="tx1"/>
          </a:solidFill>
        </p:spPr>
        <p:txBody>
          <a:bodyPr/>
          <a:lstStyle/>
          <a:p>
            <a:r>
              <a:rPr lang="en-AU" sz="2000" dirty="0">
                <a:solidFill>
                  <a:schemeClr val="bg1"/>
                </a:solidFill>
              </a:rPr>
              <a:t>O</a:t>
            </a:r>
            <a:r>
              <a:rPr lang="en-AU" sz="2000" dirty="0" smtClean="0">
                <a:solidFill>
                  <a:schemeClr val="bg1"/>
                </a:solidFill>
              </a:rPr>
              <a:t>pen </a:t>
            </a:r>
            <a:r>
              <a:rPr lang="en-AU" sz="2000" dirty="0">
                <a:solidFill>
                  <a:schemeClr val="bg1"/>
                </a:solidFill>
              </a:rPr>
              <a:t>racism, anti-educational views </a:t>
            </a:r>
            <a:r>
              <a:rPr lang="en-AU" sz="2000" dirty="0" smtClean="0">
                <a:solidFill>
                  <a:schemeClr val="bg1"/>
                </a:solidFill>
              </a:rPr>
              <a:t>also </a:t>
            </a:r>
            <a:r>
              <a:rPr lang="en-AU" sz="2000" dirty="0">
                <a:solidFill>
                  <a:schemeClr val="bg1"/>
                </a:solidFill>
              </a:rPr>
              <a:t>turned into new </a:t>
            </a:r>
            <a:r>
              <a:rPr lang="en-AU" sz="2000" dirty="0" smtClean="0">
                <a:solidFill>
                  <a:schemeClr val="bg1"/>
                </a:solidFill>
              </a:rPr>
              <a:t>normal</a:t>
            </a:r>
            <a:endParaRPr lang="en-AU" sz="2000" dirty="0">
              <a:solidFill>
                <a:schemeClr val="bg1"/>
              </a:solidFill>
            </a:endParaRPr>
          </a:p>
          <a:p>
            <a:endParaRPr lang="en-AU" dirty="0">
              <a:solidFill>
                <a:schemeClr val="bg1"/>
              </a:solidFill>
            </a:endParaRPr>
          </a:p>
        </p:txBody>
      </p:sp>
      <p:sp>
        <p:nvSpPr>
          <p:cNvPr id="3" name="TextBox 2"/>
          <p:cNvSpPr txBox="1"/>
          <p:nvPr/>
        </p:nvSpPr>
        <p:spPr>
          <a:xfrm>
            <a:off x="683568" y="332656"/>
            <a:ext cx="5904656" cy="461665"/>
          </a:xfrm>
          <a:prstGeom prst="rect">
            <a:avLst/>
          </a:prstGeom>
          <a:noFill/>
        </p:spPr>
        <p:txBody>
          <a:bodyPr wrap="square" rtlCol="0">
            <a:spAutoFit/>
          </a:bodyPr>
          <a:lstStyle/>
          <a:p>
            <a:r>
              <a:rPr lang="en-AU" sz="2400" dirty="0" smtClean="0">
                <a:latin typeface="Arial Narrow" panose="020B0606020202030204" pitchFamily="34" charset="0"/>
              </a:rPr>
              <a:t>WHY NOW?</a:t>
            </a:r>
            <a:endParaRPr lang="en-AU" sz="2400" dirty="0">
              <a:latin typeface="Arial Narrow" panose="020B0606020202030204" pitchFamily="34" charset="0"/>
            </a:endParaRPr>
          </a:p>
        </p:txBody>
      </p:sp>
      <p:sp>
        <p:nvSpPr>
          <p:cNvPr id="6" name="TextBox 5"/>
          <p:cNvSpPr txBox="1"/>
          <p:nvPr/>
        </p:nvSpPr>
        <p:spPr>
          <a:xfrm>
            <a:off x="1209260" y="3933056"/>
            <a:ext cx="7200800" cy="1754326"/>
          </a:xfrm>
          <a:prstGeom prst="rect">
            <a:avLst/>
          </a:prstGeom>
          <a:solidFill>
            <a:schemeClr val="bg2"/>
          </a:solidFill>
        </p:spPr>
        <p:txBody>
          <a:bodyPr wrap="square" rtlCol="0">
            <a:spAutoFit/>
          </a:bodyPr>
          <a:lstStyle/>
          <a:p>
            <a:pPr marL="285750" indent="-285750">
              <a:buFont typeface="Arial" panose="020B0604020202020204" pitchFamily="34" charset="0"/>
              <a:buChar char="•"/>
            </a:pPr>
            <a:r>
              <a:rPr lang="en-AU" i="1" dirty="0" smtClean="0"/>
              <a:t>The </a:t>
            </a:r>
            <a:r>
              <a:rPr lang="en-AU" i="1" dirty="0"/>
              <a:t>philosophers have only interpreted the world in various ways; the point is, to change it. </a:t>
            </a:r>
            <a:r>
              <a:rPr lang="en-AU" dirty="0"/>
              <a:t>(Bernstein </a:t>
            </a:r>
            <a:r>
              <a:rPr lang="en-AU" dirty="0" smtClean="0"/>
              <a:t>1972, </a:t>
            </a:r>
            <a:r>
              <a:rPr lang="en-AU" dirty="0"/>
              <a:t>13)</a:t>
            </a:r>
          </a:p>
          <a:p>
            <a:pPr marL="285750" indent="-285750">
              <a:buFont typeface="Arial" panose="020B0604020202020204" pitchFamily="34" charset="0"/>
              <a:buChar char="•"/>
            </a:pPr>
            <a:r>
              <a:rPr lang="en-AU" dirty="0"/>
              <a:t>E</a:t>
            </a:r>
            <a:r>
              <a:rPr lang="en-AU" dirty="0" smtClean="0"/>
              <a:t>ducators and educational researchers</a:t>
            </a:r>
            <a:r>
              <a:rPr lang="en-AU" dirty="0"/>
              <a:t> </a:t>
            </a:r>
            <a:r>
              <a:rPr lang="en-AU" dirty="0" smtClean="0"/>
              <a:t>as change-agents</a:t>
            </a:r>
            <a:endParaRPr lang="en-AU" dirty="0"/>
          </a:p>
          <a:p>
            <a:pPr marL="285750" indent="-285750">
              <a:buFont typeface="Arial" panose="020B0604020202020204" pitchFamily="34" charset="0"/>
              <a:buChar char="•"/>
            </a:pPr>
            <a:r>
              <a:rPr lang="en-AU" dirty="0"/>
              <a:t>Schooling vs. education</a:t>
            </a:r>
          </a:p>
          <a:p>
            <a:pPr marL="285750" indent="-285750">
              <a:buFont typeface="Arial" panose="020B0604020202020204" pitchFamily="34" charset="0"/>
              <a:buChar char="•"/>
            </a:pPr>
            <a:r>
              <a:rPr lang="en-AU" dirty="0" smtClean="0"/>
              <a:t>More </a:t>
            </a:r>
            <a:r>
              <a:rPr lang="en-AU" dirty="0"/>
              <a:t>than </a:t>
            </a:r>
            <a:r>
              <a:rPr lang="en-AU" i="1" dirty="0"/>
              <a:t>technical</a:t>
            </a:r>
            <a:r>
              <a:rPr lang="en-AU" dirty="0"/>
              <a:t> or </a:t>
            </a:r>
            <a:r>
              <a:rPr lang="en-AU" i="1" dirty="0"/>
              <a:t>theoretical </a:t>
            </a:r>
            <a:r>
              <a:rPr lang="en-AU" dirty="0"/>
              <a:t>knowledge; not only </a:t>
            </a:r>
            <a:r>
              <a:rPr lang="en-AU" i="1" dirty="0"/>
              <a:t>good education </a:t>
            </a:r>
            <a:r>
              <a:rPr lang="en-AU" dirty="0"/>
              <a:t>but </a:t>
            </a:r>
            <a:r>
              <a:rPr lang="en-AU" i="1" dirty="0"/>
              <a:t>education that will do good </a:t>
            </a:r>
          </a:p>
        </p:txBody>
      </p:sp>
    </p:spTree>
    <p:extLst>
      <p:ext uri="{BB962C8B-B14F-4D97-AF65-F5344CB8AC3E}">
        <p14:creationId xmlns:p14="http://schemas.microsoft.com/office/powerpoint/2010/main" val="12731463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fade">
                                      <p:cBhvr>
                                        <p:cTn id="11" dur="500"/>
                                        <p:tgtEl>
                                          <p:spTgt spid="2">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bg/>
                                          </p:spTgt>
                                        </p:tgtEl>
                                        <p:attrNameLst>
                                          <p:attrName>style.visibility</p:attrName>
                                        </p:attrNameLst>
                                      </p:cBhvr>
                                      <p:to>
                                        <p:strVal val="visible"/>
                                      </p:to>
                                    </p:set>
                                    <p:animEffect transition="in" filter="fade">
                                      <p:cBhvr>
                                        <p:cTn id="19" dur="500"/>
                                        <p:tgtEl>
                                          <p:spTgt spid="5">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5" grpId="0" uiExpand="1" build="p"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8540"/>
            <a:ext cx="7886700" cy="543595"/>
          </a:xfrm>
        </p:spPr>
        <p:txBody>
          <a:bodyPr>
            <a:normAutofit/>
          </a:bodyPr>
          <a:lstStyle/>
          <a:p>
            <a:r>
              <a:rPr lang="fi-FI" sz="2400" dirty="0" smtClean="0">
                <a:latin typeface="Arial Narrow" panose="020B0606020202030204" pitchFamily="34" charset="0"/>
              </a:rPr>
              <a:t>PRAXIS AS A TRIANGLE OF PRACTICE</a:t>
            </a:r>
            <a:endParaRPr lang="en-GB" sz="2400" dirty="0">
              <a:latin typeface="Arial Narrow" panose="020B0606020202030204" pitchFamily="34" charset="0"/>
            </a:endParaRPr>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715148" y="4385895"/>
            <a:ext cx="1410215" cy="910763"/>
          </a:xfrm>
          <a:prstGeom prst="rect">
            <a:avLst/>
          </a:prstGeom>
        </p:spPr>
      </p:pic>
      <p:sp>
        <p:nvSpPr>
          <p:cNvPr id="4" name="Flowchart: Extract 3"/>
          <p:cNvSpPr/>
          <p:nvPr/>
        </p:nvSpPr>
        <p:spPr>
          <a:xfrm>
            <a:off x="1115616" y="1484784"/>
            <a:ext cx="7128792" cy="4536503"/>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Rounded Rectangle 5"/>
          <p:cNvSpPr/>
          <p:nvPr/>
        </p:nvSpPr>
        <p:spPr>
          <a:xfrm>
            <a:off x="2595456" y="5203951"/>
            <a:ext cx="4169111" cy="50662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i-FI" sz="2400" dirty="0" smtClean="0"/>
              <a:t>Level 1: Acting</a:t>
            </a:r>
            <a:endParaRPr lang="en-GB" sz="2400" dirty="0"/>
          </a:p>
        </p:txBody>
      </p:sp>
      <p:sp>
        <p:nvSpPr>
          <p:cNvPr id="7" name="Rounded Rectangle 6"/>
          <p:cNvSpPr/>
          <p:nvPr/>
        </p:nvSpPr>
        <p:spPr>
          <a:xfrm>
            <a:off x="3400253" y="4203619"/>
            <a:ext cx="2413364" cy="76306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dirty="0" smtClean="0"/>
              <a:t>Level 2: Learning, planning, reflecting.</a:t>
            </a:r>
            <a:endParaRPr lang="en-GB" dirty="0"/>
          </a:p>
        </p:txBody>
      </p:sp>
      <p:sp>
        <p:nvSpPr>
          <p:cNvPr id="8" name="Rounded Rectangle 7"/>
          <p:cNvSpPr/>
          <p:nvPr/>
        </p:nvSpPr>
        <p:spPr>
          <a:xfrm>
            <a:off x="3736291" y="2632308"/>
            <a:ext cx="1938967" cy="136383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i-FI" dirty="0" smtClean="0"/>
              <a:t>Level 3: Considering ethical and moral dimensions</a:t>
            </a:r>
            <a:endParaRPr lang="en-GB" dirty="0"/>
          </a:p>
        </p:txBody>
      </p:sp>
      <p:sp>
        <p:nvSpPr>
          <p:cNvPr id="10" name="TextBox 9"/>
          <p:cNvSpPr txBox="1"/>
          <p:nvPr/>
        </p:nvSpPr>
        <p:spPr>
          <a:xfrm>
            <a:off x="1328352" y="4564277"/>
            <a:ext cx="889687" cy="300082"/>
          </a:xfrm>
          <a:prstGeom prst="rect">
            <a:avLst/>
          </a:prstGeom>
          <a:noFill/>
        </p:spPr>
        <p:txBody>
          <a:bodyPr wrap="square" rtlCol="0">
            <a:spAutoFit/>
          </a:bodyPr>
          <a:lstStyle/>
          <a:p>
            <a:r>
              <a:rPr lang="fi-FI" sz="1350" dirty="0" smtClean="0"/>
              <a:t>ABC</a:t>
            </a:r>
            <a:endParaRPr lang="en-GB" sz="1350"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15566" y="2409921"/>
            <a:ext cx="1696158" cy="1808612"/>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9362" y="1543310"/>
            <a:ext cx="2946461" cy="1392030"/>
          </a:xfrm>
          <a:prstGeom prst="rect">
            <a:avLst/>
          </a:prstGeom>
        </p:spPr>
      </p:pic>
      <p:sp>
        <p:nvSpPr>
          <p:cNvPr id="13" name="TextBox 12"/>
          <p:cNvSpPr txBox="1"/>
          <p:nvPr/>
        </p:nvSpPr>
        <p:spPr>
          <a:xfrm>
            <a:off x="4083163" y="6137106"/>
            <a:ext cx="4809317" cy="307777"/>
          </a:xfrm>
          <a:prstGeom prst="rect">
            <a:avLst/>
          </a:prstGeom>
          <a:noFill/>
        </p:spPr>
        <p:txBody>
          <a:bodyPr wrap="square" rtlCol="0">
            <a:spAutoFit/>
          </a:bodyPr>
          <a:lstStyle/>
          <a:p>
            <a:r>
              <a:rPr lang="fi-FI" sz="1400" dirty="0" smtClean="0"/>
              <a:t>Adapted </a:t>
            </a:r>
            <a:r>
              <a:rPr lang="fi-FI" sz="1400" dirty="0"/>
              <a:t>from The Practice Triangle in Handal &amp; Lauvås </a:t>
            </a:r>
            <a:r>
              <a:rPr lang="fi-FI" sz="1400" dirty="0" smtClean="0"/>
              <a:t>1987</a:t>
            </a:r>
            <a:endParaRPr lang="en-GB" sz="1400" dirty="0"/>
          </a:p>
        </p:txBody>
      </p:sp>
      <p:pic>
        <p:nvPicPr>
          <p:cNvPr id="3" name="Picture 2"/>
          <p:cNvPicPr>
            <a:picLocks noChangeAspect="1"/>
          </p:cNvPicPr>
          <p:nvPr/>
        </p:nvPicPr>
        <p:blipFill>
          <a:blip r:embed="rId6"/>
          <a:stretch>
            <a:fillRect/>
          </a:stretch>
        </p:blipFill>
        <p:spPr>
          <a:xfrm rot="19102867">
            <a:off x="5591637" y="1945599"/>
            <a:ext cx="2164268" cy="743776"/>
          </a:xfrm>
          <a:prstGeom prst="rect">
            <a:avLst/>
          </a:prstGeom>
        </p:spPr>
      </p:pic>
      <p:sp>
        <p:nvSpPr>
          <p:cNvPr id="5" name="Slide Number Placeholder 4"/>
          <p:cNvSpPr>
            <a:spLocks noGrp="1"/>
          </p:cNvSpPr>
          <p:nvPr>
            <p:ph type="sldNum" sz="quarter" idx="12"/>
          </p:nvPr>
        </p:nvSpPr>
        <p:spPr/>
        <p:txBody>
          <a:bodyPr/>
          <a:lstStyle/>
          <a:p>
            <a:fld id="{AE9701EF-9BE9-4CE4-A863-B2B2EAD76D6A}" type="slidenum">
              <a:rPr lang="en-GB" smtClean="0"/>
              <a:t>9</a:t>
            </a:fld>
            <a:endParaRPr lang="en-GB"/>
          </a:p>
        </p:txBody>
      </p:sp>
    </p:spTree>
    <p:extLst>
      <p:ext uri="{BB962C8B-B14F-4D97-AF65-F5344CB8AC3E}">
        <p14:creationId xmlns:p14="http://schemas.microsoft.com/office/powerpoint/2010/main" val="1459242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Praxis of TESOL-teaching&amp;quot;&quot;/&gt;&lt;property id=&quot;20307&quot; value=&quot;256&quot;/&gt;&lt;/object&gt;&lt;object type=&quot;3&quot; unique_id=&quot;10004&quot;&gt;&lt;property id=&quot;20148&quot; value=&quot;5&quot;/&gt;&lt;property id=&quot;20300&quot; value=&quot;Slide 2&quot;/&gt;&lt;property id=&quot;20307&quot; value=&quot;260&quot;/&gt;&lt;/object&gt;&lt;object type=&quot;3&quot; unique_id=&quot;10005&quot;&gt;&lt;property id=&quot;20148&quot; value=&quot;5&quot;/&gt;&lt;property id=&quot;20300&quot; value=&quot;Slide 20&quot;/&gt;&lt;property id=&quot;20307&quot; value=&quot;263&quot;/&gt;&lt;/object&gt;&lt;object type=&quot;3&quot; unique_id=&quot;10011&quot;&gt;&lt;property id=&quot;20148&quot; value=&quot;5&quot;/&gt;&lt;property id=&quot;20300&quot; value=&quot;Slide 26&quot;/&gt;&lt;property id=&quot;20307&quot; value=&quot;258&quot;/&gt;&lt;/object&gt;&lt;object type=&quot;3&quot; unique_id=&quot;11823&quot;&gt;&lt;property id=&quot;20148&quot; value=&quot;5&quot;/&gt;&lt;property id=&quot;20300&quot; value=&quot;Slide 4&quot;/&gt;&lt;property id=&quot;20307&quot; value=&quot;295&quot;/&gt;&lt;/object&gt;&lt;object type=&quot;3&quot; unique_id=&quot;11825&quot;&gt;&lt;property id=&quot;20148&quot; value=&quot;5&quot;/&gt;&lt;property id=&quot;20300&quot; value=&quot;Slide 6 - &amp;quot;PRAXIS&amp;quot;&quot;/&gt;&lt;property id=&quot;20307&quot; value=&quot;275&quot;/&gt;&lt;/object&gt;&lt;object type=&quot;3&quot; unique_id=&quot;11826&quot;&gt;&lt;property id=&quot;20148&quot; value=&quot;5&quot;/&gt;&lt;property id=&quot;20300&quot; value=&quot;Slide 7 - &amp;quot;EDUCATIONAL PRAXIS&amp;quot;&quot;/&gt;&lt;property id=&quot;20307&quot; value=&quot;276&quot;/&gt;&lt;/object&gt;&lt;object type=&quot;3&quot; unique_id=&quot;11827&quot;&gt;&lt;property id=&quot;20148&quot; value=&quot;5&quot;/&gt;&lt;property id=&quot;20300&quot; value=&quot;Slide 8&quot;/&gt;&lt;property id=&quot;20307&quot; value=&quot;294&quot;/&gt;&lt;/object&gt;&lt;object type=&quot;3&quot; unique_id=&quot;11828&quot;&gt;&lt;property id=&quot;20148&quot; value=&quot;5&quot;/&gt;&lt;property id=&quot;20300&quot; value=&quot;Slide 9 - &amp;quot;PRAXIS AS A TRIANGLE OF PRACTICE&amp;quot;&quot;/&gt;&lt;property id=&quot;20307&quot; value=&quot;273&quot;/&gt;&lt;/object&gt;&lt;object type=&quot;3&quot; unique_id=&quot;11829&quot;&gt;&lt;property id=&quot;20148&quot; value=&quot;5&quot;/&gt;&lt;property id=&quot;20300&quot; value=&quot;Slide 10 - &amp;quot;Praxis with refugees&amp;quot;&quot;/&gt;&lt;property id=&quot;20307&quot; value=&quot;298&quot;/&gt;&lt;/object&gt;&lt;object type=&quot;3&quot; unique_id=&quot;11830&quot;&gt;&lt;property id=&quot;20148&quot; value=&quot;5&quot;/&gt;&lt;property id=&quot;20300&quot; value=&quot;Slide 11 - &amp;quot;WHAT DO WE KNOW ABOUT REFUGEE EDUCATION?&amp;quot;&quot;/&gt;&lt;property id=&quot;20307&quot; value=&quot;297&quot;/&gt;&lt;/object&gt;&lt;object type=&quot;3&quot; unique_id=&quot;11831&quot;&gt;&lt;property id=&quot;20148&quot; value=&quot;5&quot;/&gt;&lt;property id=&quot;20300&quot; value=&quot;Slide 12 - &amp;quot;HOW DO WE KNOW IT?&amp;quot;&quot;/&gt;&lt;property id=&quot;20307&quot; value=&quot;301&quot;/&gt;&lt;/object&gt;&lt;object type=&quot;3&quot; unique_id=&quot;11832&quot;&gt;&lt;property id=&quot;20148&quot; value=&quot;5&quot;/&gt;&lt;property id=&quot;20300&quot; value=&quot;Slide 13 - &amp;quot;HOW DO WE ACT WITH REFUGEES&amp;quot;&quot;/&gt;&lt;property id=&quot;20307&quot; value=&quot;283&quot;/&gt;&lt;/object&gt;&lt;object type=&quot;3&quot; unique_id=&quot;11833&quot;&gt;&lt;property id=&quot;20148&quot; value=&quot;5&quot;/&gt;&lt;property id=&quot;20300&quot; value=&quot;Slide 14 - &amp;quot;TASK&amp;quot;&quot;/&gt;&lt;property id=&quot;20307&quot; value=&quot;302&quot;/&gt;&lt;/object&gt;&lt;object type=&quot;3&quot; unique_id=&quot;11834&quot;&gt;&lt;property id=&quot;20148&quot; value=&quot;5&quot;/&gt;&lt;property id=&quot;20300&quot; value=&quot;Slide 16 - &amp;quot;TIME TO SHARE&amp;quot;&quot;/&gt;&lt;property id=&quot;20307&quot; value=&quot;274&quot;/&gt;&lt;/object&gt;&lt;object type=&quot;3&quot; unique_id=&quot;11835&quot;&gt;&lt;property id=&quot;20148&quot; value=&quot;5&quot;/&gt;&lt;property id=&quot;20300&quot; value=&quot;Slide 17 - &amp;quot;WHAT DID YOUR FINNISH COLLEAGUES SAY?&amp;quot;&quot;/&gt;&lt;property id=&quot;20307&quot; value=&quot;286&quot;/&gt;&lt;/object&gt;&lt;object type=&quot;3&quot; unique_id=&quot;11836&quot;&gt;&lt;property id=&quot;20148&quot; value=&quot;5&quot;/&gt;&lt;property id=&quot;20300&quot; value=&quot;Slide 18 - &amp;quot;IN SUMMARY&amp;quot;&quot;/&gt;&lt;property id=&quot;20307&quot; value=&quot;292&quot;/&gt;&lt;/object&gt;&lt;object type=&quot;3&quot; unique_id=&quot;11837&quot;&gt;&lt;property id=&quot;20148&quot; value=&quot;5&quot;/&gt;&lt;property id=&quot;20300&quot; value=&quot;Slide 19&quot;/&gt;&lt;property id=&quot;20307&quot; value=&quot;306&quot;/&gt;&lt;/object&gt;&lt;object type=&quot;3&quot; unique_id=&quot;11838&quot;&gt;&lt;property id=&quot;20148&quot; value=&quot;5&quot;/&gt;&lt;property id=&quot;20300&quot; value=&quot;Slide 24 - &amp;quot;WHAT A GOOD TEACHER DOES… …WHAT MAKES A GOOD TEACHER?&amp;quot;&quot;/&gt;&lt;property id=&quot;20307&quot; value=&quot;288&quot;/&gt;&lt;/object&gt;&lt;object type=&quot;3&quot; unique_id=&quot;11839&quot;&gt;&lt;property id=&quot;20148&quot; value=&quot;5&quot;/&gt;&lt;property id=&quot;20300&quot; value=&quot;Slide 21 - &amp;quot;LANGUAGE&amp;quot;&quot;/&gt;&lt;property id=&quot;20307&quot; value=&quot;303&quot;/&gt;&lt;/object&gt;&lt;object type=&quot;3&quot; unique_id=&quot;11840&quot;&gt;&lt;property id=&quot;20148&quot; value=&quot;5&quot;/&gt;&lt;property id=&quot;20300&quot; value=&quot;Slide 25 - &amp;quot;HOW TO DEVELOP OWN WORK?&amp;quot;&quot;/&gt;&lt;property id=&quot;20307&quot; value=&quot;305&quot;/&gt;&lt;/object&gt;&lt;object type=&quot;3&quot; unique_id=&quot;11843&quot;&gt;&lt;property id=&quot;20148&quot; value=&quot;5&quot;/&gt;&lt;property id=&quot;20300&quot; value=&quot;Slide 3&quot;/&gt;&lt;property id=&quot;20307&quot; value=&quot;307&quot;/&gt;&lt;/object&gt;&lt;object type=&quot;3&quot; unique_id=&quot;11844&quot;&gt;&lt;property id=&quot;20148&quot; value=&quot;5&quot;/&gt;&lt;property id=&quot;20300&quot; value=&quot;Slide 5&quot;/&gt;&lt;property id=&quot;20307&quot; value=&quot;308&quot;/&gt;&lt;/object&gt;&lt;object type=&quot;3&quot; unique_id=&quot;11845&quot;&gt;&lt;property id=&quot;20148&quot; value=&quot;5&quot;/&gt;&lt;property id=&quot;20300&quot; value=&quot;Slide 15 - &amp;quot;LINKS&amp;quot;&quot;/&gt;&lt;property id=&quot;20307&quot; value=&quot;309&quot;/&gt;&lt;/object&gt;&lt;object type=&quot;3&quot; unique_id=&quot;11846&quot;&gt;&lt;property id=&quot;20148&quot; value=&quot;5&quot;/&gt;&lt;property id=&quot;20300&quot; value=&quot;Slide 22 - &amp;quot;LANGUAGE&amp;quot;&quot;/&gt;&lt;property id=&quot;20307&quot; value=&quot;311&quot;/&gt;&lt;/object&gt;&lt;object type=&quot;3&quot; unique_id=&quot;11847&quot;&gt;&lt;property id=&quot;20148&quot; value=&quot;5&quot;/&gt;&lt;property id=&quot;20300&quot; value=&quot;Slide 23 - &amp;quot;WHAT A GOOD TEACHER DOES… …WHAT MAKES A GOOD TEACHER?&amp;quot;&quot;/&gt;&lt;property id=&quot;20307&quot; value=&quot;310&quot;/&gt;&lt;/object&gt;&lt;/object&gt;&lt;object type=&quot;8&quot; unique_id=&quot;10022&quot;&gt;&lt;/object&gt;&lt;/object&gt;&lt;/database&gt;"/>
  <p:tag name="SECTOMILLISECCONVERTED" val="1"/>
</p:tagLst>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slide_1">
  <a:themeElements>
    <a:clrScheme name="Monash Colour Palette">
      <a:dk1>
        <a:sysClr val="windowText" lastClr="000000"/>
      </a:dk1>
      <a:lt1>
        <a:sysClr val="window" lastClr="FFFFFF"/>
      </a:lt1>
      <a:dk2>
        <a:srgbClr val="006DAE"/>
      </a:dk2>
      <a:lt2>
        <a:srgbClr val="939597"/>
      </a:lt2>
      <a:accent1>
        <a:srgbClr val="E3E5E5"/>
      </a:accent1>
      <a:accent2>
        <a:srgbClr val="ECECEC"/>
      </a:accent2>
      <a:accent3>
        <a:srgbClr val="FF002B"/>
      </a:accent3>
      <a:accent4>
        <a:srgbClr val="00AC3E"/>
      </a:accent4>
      <a:accent5>
        <a:srgbClr val="009FDA"/>
      </a:accent5>
      <a:accent6>
        <a:srgbClr val="8177E7"/>
      </a:accent6>
      <a:hlink>
        <a:srgbClr val="EE64A4"/>
      </a:hlink>
      <a:folHlink>
        <a:srgbClr val="FC622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2621</TotalTime>
  <Words>4152</Words>
  <Application>Microsoft Macintosh PowerPoint</Application>
  <PresentationFormat>On-screen Show (4:3)</PresentationFormat>
  <Paragraphs>333</Paragraphs>
  <Slides>26</Slides>
  <Notes>26</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4_Custom Design</vt:lpstr>
      <vt:lpstr>Title slide_1</vt:lpstr>
      <vt:lpstr>Praxis of TESOL-teaching</vt:lpstr>
      <vt:lpstr>PowerPoint Presentation</vt:lpstr>
      <vt:lpstr>PowerPoint Presentation</vt:lpstr>
      <vt:lpstr>PowerPoint Presentation</vt:lpstr>
      <vt:lpstr>PowerPoint Presentation</vt:lpstr>
      <vt:lpstr>PRAXIS</vt:lpstr>
      <vt:lpstr>EDUCATIONAL PRAXIS</vt:lpstr>
      <vt:lpstr>PowerPoint Presentation</vt:lpstr>
      <vt:lpstr>PRAXIS AS A TRIANGLE OF PRACTICE</vt:lpstr>
      <vt:lpstr>Praxis with refugees</vt:lpstr>
      <vt:lpstr>WHAT DO WE KNOW ABOUT REFUGEE EDUCATION?</vt:lpstr>
      <vt:lpstr>HOW DO WE KNOW IT?</vt:lpstr>
      <vt:lpstr>HOW DO WE ACT WITH REFUGEES</vt:lpstr>
      <vt:lpstr>TASK</vt:lpstr>
      <vt:lpstr>LINKS</vt:lpstr>
      <vt:lpstr>TIME TO SHARE</vt:lpstr>
      <vt:lpstr>WHAT DID YOUR FINNISH COLLEAGUES SAY?</vt:lpstr>
      <vt:lpstr>IN SUMMARY</vt:lpstr>
      <vt:lpstr>PowerPoint Presentation</vt:lpstr>
      <vt:lpstr>PowerPoint Presentation</vt:lpstr>
      <vt:lpstr>LANGUAGE</vt:lpstr>
      <vt:lpstr>LANGUAGE</vt:lpstr>
      <vt:lpstr>WHAT A GOOD TEACHER DOES… …WHAT MAKES A GOOD TEACHER?</vt:lpstr>
      <vt:lpstr>WHAT A GOOD TEACHER DOES… …WHAT MAKES A GOOD TEACHER?</vt:lpstr>
      <vt:lpstr>HOW TO DEVELOP OWN WORK?</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enables refugee children to not just cope but to flourish in school?</dc:title>
  <dc:creator>Mervi</dc:creator>
  <cp:lastModifiedBy>Jack Madin</cp:lastModifiedBy>
  <cp:revision>174</cp:revision>
  <cp:lastPrinted>2017-03-14T01:48:06Z</cp:lastPrinted>
  <dcterms:created xsi:type="dcterms:W3CDTF">2016-11-17T10:45:25Z</dcterms:created>
  <dcterms:modified xsi:type="dcterms:W3CDTF">2017-03-16T12:04:29Z</dcterms:modified>
</cp:coreProperties>
</file>