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4" r:id="rId3"/>
    <p:sldId id="284" r:id="rId4"/>
    <p:sldId id="298" r:id="rId5"/>
    <p:sldId id="297" r:id="rId6"/>
    <p:sldId id="269" r:id="rId7"/>
    <p:sldId id="299" r:id="rId8"/>
    <p:sldId id="257" r:id="rId9"/>
    <p:sldId id="270" r:id="rId10"/>
    <p:sldId id="267" r:id="rId11"/>
    <p:sldId id="285" r:id="rId12"/>
    <p:sldId id="271" r:id="rId13"/>
    <p:sldId id="272" r:id="rId14"/>
    <p:sldId id="292" r:id="rId15"/>
    <p:sldId id="300" r:id="rId16"/>
    <p:sldId id="273" r:id="rId17"/>
    <p:sldId id="275" r:id="rId18"/>
    <p:sldId id="279" r:id="rId19"/>
    <p:sldId id="301" r:id="rId20"/>
    <p:sldId id="302" r:id="rId21"/>
    <p:sldId id="303" r:id="rId22"/>
    <p:sldId id="290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869" autoAdjust="0"/>
  </p:normalViewPr>
  <p:slideViewPr>
    <p:cSldViewPr>
      <p:cViewPr varScale="1">
        <p:scale>
          <a:sx n="112" d="100"/>
          <a:sy n="112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74"/>
    </p:cViewPr>
  </p:sorterViewPr>
  <p:notesViewPr>
    <p:cSldViewPr>
      <p:cViewPr varScale="1">
        <p:scale>
          <a:sx n="68" d="100"/>
          <a:sy n="68" d="100"/>
        </p:scale>
        <p:origin x="-2802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4A373-C32C-4122-BEDC-E120F604EDFC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dirty="0"/>
              <a:t>TEAL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B5EC-C0A7-422B-BF8F-4590C2D410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672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8BA5-AEAE-4BB8-959F-EF8EACFA9806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1EDD-C649-4A03-B396-376E8F7A0F8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637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1EDD-C649-4A03-B396-376E8F7A0F8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315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82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65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74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51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5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3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41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10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17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B45B-A61A-42E1-946B-FF434213215A}" type="datetimeFigureOut">
              <a:rPr lang="en-AU" smtClean="0"/>
              <a:t>16/2/17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F7B6-2237-4E2A-983C-CD16D0B8AE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99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al.global2.vic.edu.au/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568952" cy="4176464"/>
          </a:xfrm>
        </p:spPr>
        <p:txBody>
          <a:bodyPr>
            <a:normAutofit lnSpcReduction="10000"/>
          </a:bodyPr>
          <a:lstStyle/>
          <a:p>
            <a:r>
              <a:rPr lang="en-AU" sz="6000" b="1" dirty="0">
                <a:solidFill>
                  <a:schemeClr val="accent5">
                    <a:lumMod val="75000"/>
                  </a:schemeClr>
                </a:solidFill>
              </a:rPr>
              <a:t>TEAL Assessment Tasks</a:t>
            </a:r>
          </a:p>
          <a:p>
            <a:r>
              <a:rPr lang="en-US" sz="3900" dirty="0">
                <a:solidFill>
                  <a:schemeClr val="accent5">
                    <a:lumMod val="75000"/>
                  </a:schemeClr>
                </a:solidFill>
              </a:rPr>
              <a:t>Janet Saker </a:t>
            </a:r>
          </a:p>
          <a:p>
            <a:r>
              <a:rPr lang="en-US" sz="3900" dirty="0">
                <a:solidFill>
                  <a:schemeClr val="accent5">
                    <a:lumMod val="75000"/>
                  </a:schemeClr>
                </a:solidFill>
              </a:rPr>
              <a:t>Alan Williams</a:t>
            </a:r>
          </a:p>
          <a:p>
            <a:r>
              <a:rPr lang="en-US" sz="3900" dirty="0">
                <a:solidFill>
                  <a:schemeClr val="accent5">
                    <a:lumMod val="75000"/>
                  </a:schemeClr>
                </a:solidFill>
              </a:rPr>
              <a:t>(TEAL Project Team)</a:t>
            </a:r>
          </a:p>
          <a:p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dirty="0">
                <a:hlinkClick r:id="rId3"/>
              </a:rPr>
              <a:t>http://teal.global2.vic.edu.au/</a:t>
            </a:r>
            <a:endParaRPr lang="en-AU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A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Janet\Desktop\TEAL\LAUNCH\4-TEAL-Banners-V3-01-01-1tblc0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1"/>
            <a:ext cx="9144000" cy="23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Details of each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785395"/>
          </a:xfrm>
        </p:spPr>
        <p:txBody>
          <a:bodyPr>
            <a:normAutofit/>
          </a:bodyPr>
          <a:lstStyle/>
          <a:p>
            <a:pPr fontAlgn="base"/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31074"/>
            <a:ext cx="8136904" cy="5412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4437112"/>
            <a:ext cx="504056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Click on each toggle to see: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information about the task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how to implement it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assessment criteria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student samples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commentary on the samples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the assessed EAL stage of the sample 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403648" y="5013176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31859C"/>
                </a:solidFill>
              </a:rPr>
              <a:t>Criteria sheets for each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AU" sz="2600" dirty="0"/>
              <a:t>4 levels of performance, and statement of approximation of each level of performance with </a:t>
            </a:r>
            <a:r>
              <a:rPr lang="en-AU" sz="2600" dirty="0" err="1"/>
              <a:t>AusVELS</a:t>
            </a:r>
            <a:r>
              <a:rPr lang="en-AU" sz="2600" dirty="0"/>
              <a:t> stages </a:t>
            </a:r>
          </a:p>
          <a:p>
            <a:r>
              <a:rPr lang="en-AU" sz="2600" dirty="0"/>
              <a:t>The criteria are organised following the structure of the </a:t>
            </a:r>
            <a:r>
              <a:rPr lang="en-AU" sz="2600" i="1" dirty="0"/>
              <a:t>EAL Developmental continuum</a:t>
            </a:r>
            <a:r>
              <a:rPr lang="en-AU" sz="2600" dirty="0"/>
              <a:t>, with a further break down of the </a:t>
            </a:r>
            <a:r>
              <a:rPr lang="en-AU" sz="2600" i="1" dirty="0"/>
              <a:t>Linguistic structures and features </a:t>
            </a:r>
            <a:r>
              <a:rPr lang="en-AU" sz="2600" dirty="0"/>
              <a:t>strand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93" y="4111602"/>
            <a:ext cx="9169593" cy="1803147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827584" y="4689139"/>
            <a:ext cx="3168352" cy="648072"/>
          </a:xfrm>
          <a:prstGeom prst="donut">
            <a:avLst>
              <a:gd name="adj" fmla="val 929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Sample unmarked task criteria sheet </a:t>
            </a: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AU" dirty="0">
                <a:solidFill>
                  <a:schemeClr val="accent5">
                    <a:lumMod val="75000"/>
                  </a:schemeClr>
                </a:solidFill>
              </a:rPr>
            </a:b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/>
          <a:srcRect l="19432" t="23091" r="25034" b="7636"/>
          <a:stretch/>
        </p:blipFill>
        <p:spPr bwMode="auto">
          <a:xfrm>
            <a:off x="539552" y="764704"/>
            <a:ext cx="8051592" cy="5649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06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marL="2062163" indent="-2062163"/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Samples: Videos of oral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AU" sz="2800" dirty="0"/>
              <a:t>A selection of videos of students performing the task – usually 4 or 5 videos, 3 to 5 minutes each  </a:t>
            </a:r>
          </a:p>
          <a:p>
            <a:r>
              <a:rPr lang="en-AU" sz="2800" dirty="0"/>
              <a:t>Arranged as much as possible in order of overall level of performance of the task (basic to more accomplished)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53899"/>
            <a:ext cx="4176463" cy="2899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4437112"/>
            <a:ext cx="28803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000" dirty="0"/>
              <a:t>Click on tabs to  see different samples.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3275856" y="4077073"/>
            <a:ext cx="1944216" cy="713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Writing samples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93" b="5993"/>
          <a:stretch>
            <a:fillRect/>
          </a:stretch>
        </p:blipFill>
        <p:spPr>
          <a:xfrm>
            <a:off x="1259632" y="1340768"/>
            <a:ext cx="6635080" cy="3649038"/>
          </a:xfrm>
        </p:spPr>
      </p:pic>
      <p:sp>
        <p:nvSpPr>
          <p:cNvPr id="3" name="TextBox 2"/>
          <p:cNvSpPr txBox="1"/>
          <p:nvPr/>
        </p:nvSpPr>
        <p:spPr>
          <a:xfrm>
            <a:off x="1475656" y="5661248"/>
            <a:ext cx="684076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 videos and the unmarked writing samples can be used to make your own assessments, or as a moderation exercise  for a group of teachers.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2492896"/>
            <a:ext cx="166095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Click on tabs</a:t>
            </a:r>
          </a:p>
          <a:p>
            <a:r>
              <a:rPr lang="en-US" dirty="0"/>
              <a:t>To see different </a:t>
            </a:r>
          </a:p>
          <a:p>
            <a:r>
              <a:rPr lang="en-US" dirty="0"/>
              <a:t>samples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20072" y="1988840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>
                <a:solidFill>
                  <a:srgbClr val="31859C"/>
                </a:solidFill>
              </a:rPr>
              <a:t>Annotations and commentary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The annotations discuss:</a:t>
            </a:r>
          </a:p>
          <a:p>
            <a:pPr marL="285750" indent="-285750"/>
            <a:r>
              <a:rPr lang="en-AU" sz="2400" dirty="0"/>
              <a:t>The purpose and value of the task for assessment</a:t>
            </a:r>
          </a:p>
          <a:p>
            <a:pPr marL="285750" indent="-285750"/>
            <a:r>
              <a:rPr lang="en-AU" sz="2400" dirty="0"/>
              <a:t>Contextual information about the samples</a:t>
            </a:r>
          </a:p>
          <a:p>
            <a:pPr marL="285750" indent="-285750"/>
            <a:r>
              <a:rPr lang="en-AU" sz="2400" dirty="0"/>
              <a:t>Commentary (summing up the range of the samples, and how students approached the task)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151374"/>
            <a:ext cx="4752528" cy="3360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8462" y="3306216"/>
            <a:ext cx="2778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General commentary about </a:t>
            </a:r>
          </a:p>
          <a:p>
            <a:r>
              <a:rPr lang="en-US" dirty="0"/>
              <a:t>all the samples.</a:t>
            </a:r>
          </a:p>
        </p:txBody>
      </p:sp>
    </p:spTree>
    <p:extLst>
      <p:ext uri="{BB962C8B-B14F-4D97-AF65-F5344CB8AC3E}">
        <p14:creationId xmlns:p14="http://schemas.microsoft.com/office/powerpoint/2010/main" val="15635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Annotation and commentary for each sample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4176464" cy="5249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340768"/>
            <a:ext cx="381642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Each sample has its own commentary which includes: </a:t>
            </a:r>
          </a:p>
          <a:p>
            <a:endParaRPr lang="en-AU" dirty="0"/>
          </a:p>
          <a:p>
            <a:r>
              <a:rPr lang="en-AU" dirty="0"/>
              <a:t>• student’s year level and L1 </a:t>
            </a:r>
          </a:p>
          <a:p>
            <a:endParaRPr lang="en-AU" dirty="0"/>
          </a:p>
          <a:p>
            <a:pPr marL="174625" indent="-174625"/>
            <a:r>
              <a:rPr lang="en-AU" dirty="0"/>
              <a:t>• specific comments about the performance of the task</a:t>
            </a:r>
          </a:p>
          <a:p>
            <a:endParaRPr lang="en-AU" dirty="0"/>
          </a:p>
          <a:p>
            <a:pPr marL="174625" indent="-174625"/>
            <a:r>
              <a:rPr lang="en-AU" dirty="0"/>
              <a:t>• statement of how the performance relates to AusVELS EAL stage descriptors</a:t>
            </a:r>
          </a:p>
          <a:p>
            <a:endParaRPr lang="en-AU" dirty="0"/>
          </a:p>
          <a:p>
            <a:pPr marL="174625" indent="-174625"/>
            <a:r>
              <a:rPr lang="en-AU" dirty="0"/>
              <a:t>• link to a marked criteria sheet for the student’s performance of the task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19672" y="1700808"/>
            <a:ext cx="309634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71600" y="3068960"/>
            <a:ext cx="374441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71600" y="4149080"/>
            <a:ext cx="374441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475656" y="4869160"/>
            <a:ext cx="324036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Marked criteria sheet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0" b="1488"/>
          <a:stretch/>
        </p:blipFill>
        <p:spPr>
          <a:xfrm>
            <a:off x="457200" y="1143000"/>
            <a:ext cx="8229600" cy="5376333"/>
          </a:xfrm>
        </p:spPr>
      </p:pic>
      <p:sp>
        <p:nvSpPr>
          <p:cNvPr id="7" name="TextBox 6"/>
          <p:cNvSpPr txBox="1"/>
          <p:nvPr/>
        </p:nvSpPr>
        <p:spPr>
          <a:xfrm>
            <a:off x="3923928" y="4293096"/>
            <a:ext cx="432047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Students may perform at different levels in</a:t>
            </a:r>
          </a:p>
          <a:p>
            <a:r>
              <a:rPr lang="en-US" dirty="0"/>
              <a:t>different dimensions. </a:t>
            </a:r>
          </a:p>
          <a:p>
            <a:r>
              <a:rPr lang="en-US" dirty="0"/>
              <a:t>Several tasks and classroom observations are needed to come to a final ‘on-</a:t>
            </a:r>
            <a:r>
              <a:rPr lang="en-US" dirty="0" smtClean="0"/>
              <a:t>balance’ </a:t>
            </a:r>
            <a:r>
              <a:rPr lang="en-US" dirty="0"/>
              <a:t>decision about which Stage the student is working at.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28184" y="364502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59832" y="2564904"/>
            <a:ext cx="115212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4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AU" sz="3200" b="1" dirty="0"/>
              <a:t> </a:t>
            </a:r>
            <a:r>
              <a:rPr lang="en-AU" dirty="0"/>
              <a:t/>
            </a:r>
            <a:br>
              <a:rPr lang="en-AU" dirty="0"/>
            </a:br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Using the assessment to improve learning</a:t>
            </a:r>
            <a:r>
              <a:rPr lang="en-AU" b="1" dirty="0"/>
              <a:t/>
            </a:r>
            <a:br>
              <a:rPr lang="en-AU" b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052736"/>
            <a:ext cx="4104456" cy="56346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/>
              <a:t>Follow-up strategies to improve student </a:t>
            </a:r>
            <a:r>
              <a:rPr lang="en-AU" sz="2600" dirty="0" smtClean="0"/>
              <a:t>learning, </a:t>
            </a:r>
            <a:endParaRPr lang="en-AU" sz="2600" dirty="0"/>
          </a:p>
          <a:p>
            <a:pPr marL="0" indent="0">
              <a:buNone/>
            </a:pPr>
            <a:r>
              <a:rPr lang="en-AU" sz="2600" dirty="0"/>
              <a:t>u</a:t>
            </a:r>
            <a:r>
              <a:rPr lang="en-AU" sz="2600" dirty="0" smtClean="0"/>
              <a:t>sing assessment </a:t>
            </a:r>
            <a:r>
              <a:rPr lang="en-AU" sz="2600" dirty="0"/>
              <a:t>for learning principles:</a:t>
            </a:r>
          </a:p>
          <a:p>
            <a:r>
              <a:rPr lang="en-AU" sz="2600" i="1" dirty="0"/>
              <a:t>Providing feedback that moves learning forward</a:t>
            </a:r>
            <a:endParaRPr lang="en-AU" sz="2600" dirty="0"/>
          </a:p>
          <a:p>
            <a:r>
              <a:rPr lang="en-AU" sz="2600" i="1" dirty="0"/>
              <a:t>Activating students as the owners of their own learning</a:t>
            </a:r>
            <a:endParaRPr lang="en-AU" sz="2600" dirty="0"/>
          </a:p>
          <a:p>
            <a:r>
              <a:rPr lang="en-AU" sz="2600" i="1" dirty="0"/>
              <a:t>Activating students as instructional resources for one another</a:t>
            </a:r>
            <a:endParaRPr lang="en-AU" sz="2600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4305581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1859C"/>
                </a:solidFill>
              </a:rPr>
              <a:t>Units of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37" b="505"/>
          <a:stretch/>
        </p:blipFill>
        <p:spPr>
          <a:xfrm>
            <a:off x="457200" y="1270000"/>
            <a:ext cx="8229600" cy="5291667"/>
          </a:xfrm>
        </p:spPr>
      </p:pic>
      <p:sp>
        <p:nvSpPr>
          <p:cNvPr id="5" name="Donut 4"/>
          <p:cNvSpPr/>
          <p:nvPr/>
        </p:nvSpPr>
        <p:spPr>
          <a:xfrm>
            <a:off x="3419872" y="2608298"/>
            <a:ext cx="1800200" cy="822960"/>
          </a:xfrm>
          <a:prstGeom prst="donut">
            <a:avLst>
              <a:gd name="adj" fmla="val 95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31859C"/>
                </a:solidFill>
              </a:rPr>
              <a:t>What is TEAL?</a:t>
            </a:r>
            <a:r>
              <a:rPr lang="en-AU" dirty="0">
                <a:solidFill>
                  <a:srgbClr val="21BD98"/>
                </a:solidFill>
              </a:rPr>
              <a:t/>
            </a:r>
            <a:br>
              <a:rPr lang="en-AU" dirty="0">
                <a:solidFill>
                  <a:srgbClr val="21BD98"/>
                </a:solidFill>
              </a:rPr>
            </a:br>
            <a:endParaRPr lang="en-AU" dirty="0">
              <a:solidFill>
                <a:srgbClr val="21BD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n-AU" b="1" dirty="0">
                <a:solidFill>
                  <a:srgbClr val="31859C"/>
                </a:solidFill>
              </a:rPr>
              <a:t>T</a:t>
            </a:r>
            <a:r>
              <a:rPr lang="en-AU" dirty="0"/>
              <a:t>ools for </a:t>
            </a:r>
            <a:r>
              <a:rPr lang="en-AU" b="1" dirty="0">
                <a:solidFill>
                  <a:srgbClr val="31859C"/>
                </a:solidFill>
              </a:rPr>
              <a:t>E</a:t>
            </a:r>
            <a:r>
              <a:rPr lang="en-AU" dirty="0"/>
              <a:t>nhancing </a:t>
            </a:r>
            <a:r>
              <a:rPr lang="en-AU" b="1" dirty="0">
                <a:solidFill>
                  <a:srgbClr val="31859C"/>
                </a:solidFill>
              </a:rPr>
              <a:t>A</a:t>
            </a:r>
            <a:r>
              <a:rPr lang="en-AU" dirty="0"/>
              <a:t>ssessment </a:t>
            </a:r>
            <a:r>
              <a:rPr lang="en-AU" b="1" dirty="0">
                <a:solidFill>
                  <a:srgbClr val="31859C"/>
                </a:solidFill>
              </a:rPr>
              <a:t>L</a:t>
            </a:r>
            <a:r>
              <a:rPr lang="en-AU" dirty="0"/>
              <a:t>iteracy for </a:t>
            </a:r>
            <a:r>
              <a:rPr lang="en-AU" b="1" dirty="0">
                <a:solidFill>
                  <a:srgbClr val="31859C"/>
                </a:solidFill>
              </a:rPr>
              <a:t>T</a:t>
            </a:r>
            <a:r>
              <a:rPr lang="en-AU" dirty="0"/>
              <a:t>eachers of </a:t>
            </a:r>
            <a:r>
              <a:rPr lang="en-AU" b="1" dirty="0">
                <a:solidFill>
                  <a:srgbClr val="31859C"/>
                </a:solidFill>
              </a:rPr>
              <a:t>EAL</a:t>
            </a:r>
            <a:r>
              <a:rPr lang="en-AU" dirty="0"/>
              <a:t> students</a:t>
            </a:r>
          </a:p>
          <a:p>
            <a:r>
              <a:rPr lang="en-AU" dirty="0"/>
              <a:t>Web-based assessment resources</a:t>
            </a:r>
          </a:p>
          <a:p>
            <a:r>
              <a:rPr lang="en-AU" dirty="0"/>
              <a:t>Provides a range of tools and resources to assist teachers to assess ESL/EAL student progress in Reading, Writing and Speaking and listening</a:t>
            </a:r>
          </a:p>
          <a:p>
            <a:r>
              <a:rPr lang="en-AU" dirty="0"/>
              <a:t>To assist teachers to make and to validate assessments on the </a:t>
            </a:r>
            <a:r>
              <a:rPr lang="en-AU" i="1" dirty="0"/>
              <a:t>EAL Companion to AusVELS</a:t>
            </a:r>
            <a:r>
              <a:rPr lang="en-AU" dirty="0"/>
              <a:t> and the </a:t>
            </a:r>
            <a:r>
              <a:rPr lang="en-AU" i="1" dirty="0"/>
              <a:t>EAL Developmental Continuum </a:t>
            </a:r>
            <a:r>
              <a:rPr lang="en-AU" dirty="0"/>
              <a:t>(and which will link to new VCAA EAL curriculum when </a:t>
            </a:r>
            <a:r>
              <a:rPr lang="en-AU" dirty="0" smtClean="0"/>
              <a:t>finalised</a:t>
            </a:r>
            <a:r>
              <a:rPr lang="en-AU" dirty="0"/>
              <a:t>). </a:t>
            </a:r>
            <a:endParaRPr lang="en-AU" i="1" dirty="0"/>
          </a:p>
          <a:p>
            <a:r>
              <a:rPr lang="en-AU" dirty="0"/>
              <a:t>To assist teachers to find out the learning needs of their students.</a:t>
            </a:r>
          </a:p>
          <a:p>
            <a:r>
              <a:rPr lang="en-AU" dirty="0"/>
              <a:t>Provide advice and guidance on using assessment for learning to enhance EAL teaching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0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58" t="26371" r="30157" b="11803"/>
          <a:stretch/>
        </p:blipFill>
        <p:spPr>
          <a:xfrm>
            <a:off x="539552" y="764704"/>
            <a:ext cx="8169635" cy="5616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7" y="4869160"/>
            <a:ext cx="33843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Overview of the content (subject </a:t>
            </a:r>
          </a:p>
          <a:p>
            <a:r>
              <a:rPr lang="en-US" dirty="0"/>
              <a:t>m</a:t>
            </a:r>
            <a:r>
              <a:rPr lang="en-US" dirty="0" smtClean="0"/>
              <a:t>atter and language) of the unit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The Unit of work templates were first developed for the Victorina </a:t>
            </a:r>
            <a:r>
              <a:rPr lang="en-US" i="1" dirty="0"/>
              <a:t>ESL Course Advice</a:t>
            </a:r>
            <a:r>
              <a:rPr lang="en-US" dirty="0"/>
              <a:t> project, and has been updated for the TEAL project. The unit planners: </a:t>
            </a:r>
          </a:p>
          <a:p>
            <a:r>
              <a:rPr lang="en-US" sz="2800" dirty="0"/>
              <a:t>can be used to plan for a mainstream class, which includes EAL learners, or for an EAL specialist class</a:t>
            </a:r>
          </a:p>
          <a:p>
            <a:r>
              <a:rPr lang="en-AU" sz="2800" dirty="0"/>
              <a:t>assist teachers in writing units of work that are more supportive of EAL learners, by teasing out more  explicitly the English language demands of particular activities and text types</a:t>
            </a:r>
          </a:p>
          <a:p>
            <a:r>
              <a:rPr lang="en-AU" sz="2800" dirty="0"/>
              <a:t>Focus on assessment for learning activities.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55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5"/>
                </a:solidFill>
              </a:rPr>
              <a:t>Questions and reflection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457200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+mj-lt"/>
              </a:rPr>
              <a:t>Any more questions?</a:t>
            </a:r>
          </a:p>
          <a:p>
            <a:pPr lvl="0" defTabSz="457200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+mj-lt"/>
              </a:rPr>
              <a:t>How could you use the TEAL resources to improve your assessment practices and your students’ learning?</a:t>
            </a:r>
          </a:p>
          <a:p>
            <a:r>
              <a:rPr lang="en-AU" sz="3600" dirty="0">
                <a:solidFill>
                  <a:prstClr val="black"/>
                </a:solidFill>
                <a:latin typeface="+mj-lt"/>
              </a:rPr>
              <a:t>How could you use the TEAL resources to enhance school-wide assessment of EAL students?</a:t>
            </a:r>
            <a:endParaRPr lang="en-US" sz="3600" dirty="0">
              <a:solidFill>
                <a:prstClr val="black"/>
              </a:solidFill>
              <a:latin typeface="+mj-lt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5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-2678" r="-1761" b="654"/>
          <a:stretch/>
        </p:blipFill>
        <p:spPr>
          <a:xfrm>
            <a:off x="683568" y="236821"/>
            <a:ext cx="8437452" cy="6376202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1237081" y="2036460"/>
            <a:ext cx="1390348" cy="777359"/>
          </a:xfrm>
          <a:prstGeom prst="donut">
            <a:avLst>
              <a:gd name="adj" fmla="val 912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627429" y="2036460"/>
            <a:ext cx="1204237" cy="777359"/>
          </a:xfrm>
          <a:prstGeom prst="donut">
            <a:avLst>
              <a:gd name="adj" fmla="val 97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4"/>
          </p:cNvCxnSpPr>
          <p:nvPr/>
        </p:nvCxnSpPr>
        <p:spPr>
          <a:xfrm flipV="1">
            <a:off x="1576458" y="2813819"/>
            <a:ext cx="355797" cy="1543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224" y="4598459"/>
            <a:ext cx="212383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Notes and videos with information for teachers on assessment of EAL learners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3962" y="4598459"/>
            <a:ext cx="262742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Oral task and annotations,</a:t>
            </a:r>
          </a:p>
          <a:p>
            <a:r>
              <a:rPr lang="en-US" dirty="0"/>
              <a:t>Writing tasks and annotations,</a:t>
            </a:r>
          </a:p>
          <a:p>
            <a:r>
              <a:rPr lang="en-US" dirty="0"/>
              <a:t>Reading and vocabulary tasks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33962" y="2813819"/>
            <a:ext cx="1237081" cy="1686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Donut 12"/>
          <p:cNvSpPr/>
          <p:nvPr/>
        </p:nvSpPr>
        <p:spPr>
          <a:xfrm>
            <a:off x="3831667" y="2036460"/>
            <a:ext cx="1598353" cy="777359"/>
          </a:xfrm>
          <a:prstGeom prst="donut">
            <a:avLst>
              <a:gd name="adj" fmla="val 726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2236" y="4598459"/>
            <a:ext cx="245227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Units of work developed by teachers, exemplifying AfL principles for EAL learners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422839" y="2813819"/>
            <a:ext cx="2507005" cy="1686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Self-Directed Professional Learning Modules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8" b="-290"/>
          <a:stretch/>
        </p:blipFill>
        <p:spPr>
          <a:xfrm>
            <a:off x="395536" y="1628800"/>
            <a:ext cx="7515174" cy="477802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572000" y="1628800"/>
            <a:ext cx="4392488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10 modules on topics related to assessing EAL learners.</a:t>
            </a:r>
          </a:p>
          <a:p>
            <a:r>
              <a:rPr lang="en-US" sz="2000" dirty="0"/>
              <a:t>Each module contains:</a:t>
            </a:r>
          </a:p>
          <a:p>
            <a:r>
              <a:rPr lang="en-US" sz="2000" dirty="0"/>
              <a:t>• Self-reflection (to get started)</a:t>
            </a:r>
          </a:p>
          <a:p>
            <a:pPr marL="174625" indent="-174625"/>
            <a:r>
              <a:rPr lang="en-US" sz="2000" dirty="0"/>
              <a:t>• Input (information, ideas, strategies)</a:t>
            </a:r>
          </a:p>
          <a:p>
            <a:r>
              <a:rPr lang="en-US" sz="2000" dirty="0"/>
              <a:t>• Reading and resources (links)</a:t>
            </a:r>
          </a:p>
          <a:p>
            <a:pPr marL="174625" indent="-174625"/>
            <a:r>
              <a:rPr lang="en-US" sz="2000" dirty="0"/>
              <a:t>• Follow up (applying input to your context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Some modules have other content, </a:t>
            </a:r>
          </a:p>
          <a:p>
            <a:r>
              <a:rPr lang="en-US" sz="2000" dirty="0"/>
              <a:t>e.g. the Reporting </a:t>
            </a:r>
            <a:r>
              <a:rPr lang="en-AU" sz="2000" dirty="0"/>
              <a:t>module includes </a:t>
            </a:r>
          </a:p>
          <a:p>
            <a:r>
              <a:rPr lang="en-AU" sz="2000" dirty="0"/>
              <a:t>s</a:t>
            </a:r>
            <a:r>
              <a:rPr lang="en-US" sz="2000" dirty="0"/>
              <a:t>ample </a:t>
            </a:r>
            <a:r>
              <a:rPr lang="en-US" sz="2000" dirty="0" smtClean="0"/>
              <a:t>reports</a:t>
            </a:r>
            <a:endParaRPr lang="en-US" sz="2000" dirty="0"/>
          </a:p>
          <a:p>
            <a:r>
              <a:rPr lang="en-US" sz="2000" dirty="0"/>
              <a:t>Use these for individual study or group discussions and learning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Form the basis for the TEAL PD which will be offered this year</a:t>
            </a:r>
          </a:p>
        </p:txBody>
      </p:sp>
      <p:sp>
        <p:nvSpPr>
          <p:cNvPr id="6" name="Donut 5"/>
          <p:cNvSpPr/>
          <p:nvPr/>
        </p:nvSpPr>
        <p:spPr>
          <a:xfrm>
            <a:off x="899593" y="1196753"/>
            <a:ext cx="1440160" cy="1152128"/>
          </a:xfrm>
          <a:prstGeom prst="donut">
            <a:avLst>
              <a:gd name="adj" fmla="val 912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83768" y="2564904"/>
            <a:ext cx="208823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Using the assessment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86" b="-360"/>
          <a:stretch/>
        </p:blipFill>
        <p:spPr>
          <a:xfrm>
            <a:off x="457202" y="1600201"/>
            <a:ext cx="6598642" cy="4199466"/>
          </a:xfrm>
        </p:spPr>
      </p:pic>
      <p:sp>
        <p:nvSpPr>
          <p:cNvPr id="5" name="TextBox 4"/>
          <p:cNvSpPr txBox="1"/>
          <p:nvPr/>
        </p:nvSpPr>
        <p:spPr>
          <a:xfrm>
            <a:off x="3491880" y="2636912"/>
            <a:ext cx="446449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Hold mouse over menu bar for links to:</a:t>
            </a:r>
          </a:p>
          <a:p>
            <a:r>
              <a:rPr lang="en-US" sz="2000" dirty="0"/>
              <a:t>• TEAL writing tasks </a:t>
            </a:r>
          </a:p>
          <a:p>
            <a:r>
              <a:rPr lang="en-US" sz="2000" dirty="0"/>
              <a:t>• TEAL oral tasks</a:t>
            </a:r>
          </a:p>
          <a:p>
            <a:pPr marL="174625" indent="-174625"/>
            <a:r>
              <a:rPr lang="en-US" sz="2000" dirty="0"/>
              <a:t>• Reading and Vocab Assessment Tool (RVEAL </a:t>
            </a:r>
            <a:r>
              <a:rPr lang="mr-IN" sz="2000" dirty="0"/>
              <a:t>–</a:t>
            </a:r>
            <a:r>
              <a:rPr lang="en-US" sz="2000" dirty="0"/>
              <a:t> coming in term 1, 2017)</a:t>
            </a:r>
          </a:p>
          <a:p>
            <a:pPr marL="174625" indent="-174625"/>
            <a:r>
              <a:rPr lang="en-US" sz="2000" dirty="0"/>
              <a:t>• Other useful assessment tools (additional tools that may be of use, e.g. writing task observation sheet)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771800" y="321297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Donut 7"/>
          <p:cNvSpPr/>
          <p:nvPr/>
        </p:nvSpPr>
        <p:spPr>
          <a:xfrm>
            <a:off x="1619672" y="2636912"/>
            <a:ext cx="1706488" cy="1080120"/>
          </a:xfrm>
          <a:prstGeom prst="donut">
            <a:avLst>
              <a:gd name="adj" fmla="val 1192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1732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5">
                    <a:lumMod val="75000"/>
                  </a:schemeClr>
                </a:solidFill>
              </a:rPr>
              <a:t>Advice about selecting and using oral tasks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3" r="8403"/>
          <a:stretch/>
        </p:blipFill>
        <p:spPr>
          <a:xfrm>
            <a:off x="155222" y="1600200"/>
            <a:ext cx="8170334" cy="4525963"/>
          </a:xfrm>
        </p:spPr>
      </p:pic>
      <p:sp>
        <p:nvSpPr>
          <p:cNvPr id="5" name="TextBox 4"/>
          <p:cNvSpPr txBox="1"/>
          <p:nvPr/>
        </p:nvSpPr>
        <p:spPr>
          <a:xfrm>
            <a:off x="6084168" y="1772816"/>
            <a:ext cx="288347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Information and advice to </a:t>
            </a:r>
          </a:p>
          <a:p>
            <a:r>
              <a:rPr lang="en-US" sz="2000" dirty="0"/>
              <a:t>enhance your use</a:t>
            </a:r>
          </a:p>
          <a:p>
            <a:r>
              <a:rPr lang="en-US" sz="2000" dirty="0"/>
              <a:t>of the tasks, including a </a:t>
            </a:r>
          </a:p>
          <a:p>
            <a:r>
              <a:rPr lang="en-US" sz="2000" dirty="0"/>
              <a:t>plain language Glossary</a:t>
            </a:r>
          </a:p>
        </p:txBody>
      </p:sp>
      <p:sp>
        <p:nvSpPr>
          <p:cNvPr id="6" name="Donut 5"/>
          <p:cNvSpPr/>
          <p:nvPr/>
        </p:nvSpPr>
        <p:spPr>
          <a:xfrm>
            <a:off x="107504" y="5157192"/>
            <a:ext cx="3419872" cy="1152128"/>
          </a:xfrm>
          <a:prstGeom prst="donut">
            <a:avLst>
              <a:gd name="adj" fmla="val 971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517232"/>
            <a:ext cx="318090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Access list of oral tasks here!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491880" y="5717287"/>
            <a:ext cx="792088" cy="15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39952" y="2564904"/>
            <a:ext cx="194421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Task matrix to assist selection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89" b="16773"/>
          <a:stretch/>
        </p:blipFill>
        <p:spPr>
          <a:xfrm>
            <a:off x="457200" y="1128890"/>
            <a:ext cx="8229600" cy="5503332"/>
          </a:xfrm>
        </p:spPr>
      </p:pic>
      <p:sp>
        <p:nvSpPr>
          <p:cNvPr id="3" name="TextBox 2"/>
          <p:cNvSpPr txBox="1"/>
          <p:nvPr/>
        </p:nvSpPr>
        <p:spPr>
          <a:xfrm>
            <a:off x="5148064" y="3645024"/>
            <a:ext cx="36034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Use the overview of tasks</a:t>
            </a:r>
          </a:p>
          <a:p>
            <a:r>
              <a:rPr lang="en-US" dirty="0"/>
              <a:t>to select the tasks most appropriate </a:t>
            </a:r>
          </a:p>
          <a:p>
            <a:r>
              <a:rPr lang="en-US" dirty="0"/>
              <a:t>for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23296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TEAL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Project: Assessment tasks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lvl="0" defTabSz="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Characteristics of tasks:</a:t>
            </a:r>
          </a:p>
          <a:p>
            <a:pPr marL="800100" lvl="0" defTabSz="457200"/>
            <a:r>
              <a:rPr lang="en-US" sz="2800" dirty="0">
                <a:solidFill>
                  <a:prstClr val="black"/>
                </a:solidFill>
                <a:latin typeface="Arial"/>
              </a:rPr>
              <a:t>Range of text types: informative, imaginative, persuasive</a:t>
            </a:r>
          </a:p>
          <a:p>
            <a:pPr marL="800100" lvl="0" defTabSz="457200">
              <a:tabLst>
                <a:tab pos="534988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Oral – Range of interaction: listening and 		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responding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interaction and negotiation</a:t>
            </a:r>
          </a:p>
          <a:p>
            <a:pPr marL="442913" indent="361950" defTabSz="457200">
              <a:tabLst>
                <a:tab pos="534988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Range of discourse contexts: with teacher, in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		pairs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in a small group, presenting to a group</a:t>
            </a:r>
          </a:p>
          <a:p>
            <a:pPr marL="800100" defTabSz="457200">
              <a:tabLst>
                <a:tab pos="534988" algn="l"/>
              </a:tabLst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Writing – Range of kinds of texts: instructions, retell, descriptions</a:t>
            </a:r>
          </a:p>
        </p:txBody>
      </p:sp>
    </p:spTree>
    <p:extLst>
      <p:ext uri="{BB962C8B-B14F-4D97-AF65-F5344CB8AC3E}">
        <p14:creationId xmlns:p14="http://schemas.microsoft.com/office/powerpoint/2010/main" val="35981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</p:spPr>
        <p:txBody>
          <a:bodyPr/>
          <a:lstStyle/>
          <a:p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TEAL Common Assessment tasks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lvl="0" indent="0" defTabSz="457200">
              <a:buNone/>
            </a:pPr>
            <a:r>
              <a:rPr lang="en-US" dirty="0">
                <a:solidFill>
                  <a:prstClr val="black"/>
                </a:solidFill>
                <a:latin typeface="Arial"/>
              </a:rPr>
              <a:t>What are TEAL common assessment tasks? </a:t>
            </a:r>
          </a:p>
          <a:p>
            <a:r>
              <a:rPr lang="en-AU" sz="2800" dirty="0"/>
              <a:t>Tasks, based on typical classroom activities, that can simply be used with individual (or small groups) of students. </a:t>
            </a:r>
          </a:p>
          <a:p>
            <a:pPr marL="0" indent="0">
              <a:buNone/>
            </a:pPr>
            <a:r>
              <a:rPr lang="en-AU" dirty="0"/>
              <a:t>Why </a:t>
            </a:r>
            <a:r>
              <a:rPr lang="en-AU" b="1" dirty="0"/>
              <a:t>common</a:t>
            </a:r>
            <a:r>
              <a:rPr lang="en-AU" dirty="0"/>
              <a:t> assessment tasks?</a:t>
            </a:r>
          </a:p>
          <a:p>
            <a:r>
              <a:rPr lang="en-AU" sz="2800" dirty="0"/>
              <a:t>Assessment tasks that have been used with other students, can be compared with performances of other students. </a:t>
            </a:r>
          </a:p>
          <a:p>
            <a:r>
              <a:rPr lang="en-AU" sz="2800" dirty="0"/>
              <a:t>There will be some commonality in student responses, which can be ordered to show a progression of achievement, in a range of aspects. </a:t>
            </a:r>
          </a:p>
        </p:txBody>
      </p:sp>
    </p:spTree>
    <p:extLst>
      <p:ext uri="{BB962C8B-B14F-4D97-AF65-F5344CB8AC3E}">
        <p14:creationId xmlns:p14="http://schemas.microsoft.com/office/powerpoint/2010/main" val="3455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11357</TotalTime>
  <Words>976</Words>
  <Application>Microsoft Macintosh PowerPoint</Application>
  <PresentationFormat>On-screen Show (4:3)</PresentationFormat>
  <Paragraphs>119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What is TEAL? </vt:lpstr>
      <vt:lpstr>PowerPoint Presentation</vt:lpstr>
      <vt:lpstr>Self-Directed Professional Learning Modules</vt:lpstr>
      <vt:lpstr>Using the assessment tools</vt:lpstr>
      <vt:lpstr>PowerPoint Presentation</vt:lpstr>
      <vt:lpstr>Task matrix to assist selection</vt:lpstr>
      <vt:lpstr>TEAL Project: Assessment tasks</vt:lpstr>
      <vt:lpstr>TEAL Common Assessment tasks</vt:lpstr>
      <vt:lpstr>Details of each task</vt:lpstr>
      <vt:lpstr>Criteria sheets for each task</vt:lpstr>
      <vt:lpstr>Sample unmarked task criteria sheet  </vt:lpstr>
      <vt:lpstr>Samples: Videos of oral tasks</vt:lpstr>
      <vt:lpstr>Writing samples</vt:lpstr>
      <vt:lpstr>Annotations and commentary</vt:lpstr>
      <vt:lpstr> Annotation and commentary for each sample  </vt:lpstr>
      <vt:lpstr>Marked criteria sheet</vt:lpstr>
      <vt:lpstr>  Using the assessment to improve learning </vt:lpstr>
      <vt:lpstr>Units of work</vt:lpstr>
      <vt:lpstr>PowerPoint Presentation</vt:lpstr>
      <vt:lpstr>PowerPoint Presentation</vt:lpstr>
      <vt:lpstr>Questions and reflection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</dc:creator>
  <cp:lastModifiedBy>Alan WILLIAMS</cp:lastModifiedBy>
  <cp:revision>105</cp:revision>
  <cp:lastPrinted>2015-06-07T06:19:12Z</cp:lastPrinted>
  <dcterms:created xsi:type="dcterms:W3CDTF">2014-10-27T04:03:55Z</dcterms:created>
  <dcterms:modified xsi:type="dcterms:W3CDTF">2017-02-16T10:27:25Z</dcterms:modified>
</cp:coreProperties>
</file>